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Blogger Bold" charset="1" panose="02000506030000020004"/>
      <p:regular r:id="rId27"/>
    </p:embeddedFont>
    <p:embeddedFont>
      <p:font typeface="Source Sans Pro" charset="1" panose="020B0503030403020204"/>
      <p:regular r:id="rId28"/>
    </p:embeddedFont>
    <p:embeddedFont>
      <p:font typeface="Source Sans Pro Bold" charset="1" panose="020B07030304030202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27.png" Type="http://schemas.openxmlformats.org/officeDocument/2006/relationships/image"/><Relationship Id="rId12" Target="../media/image28.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12" Target="../media/image34.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 Id="rId9" Target="../media/image3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35.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3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7.pn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3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jpeg" Type="http://schemas.openxmlformats.org/officeDocument/2006/relationships/image"/><Relationship Id="rId11" Target="../media/image14.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13" Target="../media/image19.png" Type="http://schemas.openxmlformats.org/officeDocument/2006/relationships/image"/><Relationship Id="rId14" Target="../media/image20.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9826906" y="5261366"/>
            <a:ext cx="1111152" cy="277788"/>
          </a:xfrm>
          <a:custGeom>
            <a:avLst/>
            <a:gdLst/>
            <a:ahLst/>
            <a:cxnLst/>
            <a:rect r="r" b="b" t="t" l="l"/>
            <a:pathLst>
              <a:path h="277788" w="1111152">
                <a:moveTo>
                  <a:pt x="0" y="0"/>
                </a:moveTo>
                <a:lnTo>
                  <a:pt x="1111152" y="0"/>
                </a:lnTo>
                <a:lnTo>
                  <a:pt x="1111152" y="277788"/>
                </a:lnTo>
                <a:lnTo>
                  <a:pt x="0" y="2777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5795395" y="6590742"/>
            <a:ext cx="2680079" cy="5302997"/>
            <a:chOff x="0" y="0"/>
            <a:chExt cx="2620010" cy="5184140"/>
          </a:xfrm>
        </p:grpSpPr>
        <p:sp>
          <p:nvSpPr>
            <p:cNvPr name="Freeform 5" id="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81818"/>
            </a:solidFill>
          </p:spPr>
        </p:sp>
        <p:sp>
          <p:nvSpPr>
            <p:cNvPr name="Freeform 6" id="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343" t="0" r="-343" b="0"/>
              </a:stretch>
            </a:blipFill>
          </p:spPr>
        </p:sp>
        <p:sp>
          <p:nvSpPr>
            <p:cNvPr name="Freeform 7" id="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8" id="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9" id="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0" id="1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1" id="1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2" id="1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3" id="1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4" id="14"/>
          <p:cNvGrpSpPr>
            <a:grpSpLocks noChangeAspect="true"/>
          </p:cNvGrpSpPr>
          <p:nvPr/>
        </p:nvGrpSpPr>
        <p:grpSpPr>
          <a:xfrm rot="0">
            <a:off x="2656156" y="-1417612"/>
            <a:ext cx="2680079" cy="5302997"/>
            <a:chOff x="0" y="0"/>
            <a:chExt cx="2620010" cy="5184140"/>
          </a:xfrm>
        </p:grpSpPr>
        <p:sp>
          <p:nvSpPr>
            <p:cNvPr name="Freeform 15" id="1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81818"/>
            </a:solidFill>
          </p:spPr>
        </p:sp>
        <p:sp>
          <p:nvSpPr>
            <p:cNvPr name="Freeform 16" id="1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0" t="-407" r="0" b="-407"/>
              </a:stretch>
            </a:blipFill>
          </p:spPr>
        </p:sp>
        <p:sp>
          <p:nvSpPr>
            <p:cNvPr name="Freeform 17" id="1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8" id="1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9" id="1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0" id="2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2" id="2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3" id="2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4" id="24"/>
          <p:cNvGrpSpPr>
            <a:grpSpLocks noChangeAspect="true"/>
          </p:cNvGrpSpPr>
          <p:nvPr/>
        </p:nvGrpSpPr>
        <p:grpSpPr>
          <a:xfrm rot="0">
            <a:off x="2656156" y="4255696"/>
            <a:ext cx="2680079" cy="5302997"/>
            <a:chOff x="0" y="0"/>
            <a:chExt cx="2620010" cy="5184140"/>
          </a:xfrm>
        </p:grpSpPr>
        <p:sp>
          <p:nvSpPr>
            <p:cNvPr name="Freeform 25" id="2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81818"/>
            </a:solidFill>
          </p:spPr>
        </p:sp>
        <p:sp>
          <p:nvSpPr>
            <p:cNvPr name="Freeform 26" id="2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0" t="-307" r="0" b="-307"/>
              </a:stretch>
            </a:blipFill>
          </p:spPr>
        </p:sp>
        <p:sp>
          <p:nvSpPr>
            <p:cNvPr name="Freeform 27" id="2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8" id="2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9" id="2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0" id="3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1" id="3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2" id="3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3" id="3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4" id="34"/>
          <p:cNvGrpSpPr>
            <a:grpSpLocks noChangeAspect="true"/>
          </p:cNvGrpSpPr>
          <p:nvPr/>
        </p:nvGrpSpPr>
        <p:grpSpPr>
          <a:xfrm rot="0">
            <a:off x="5795395" y="460660"/>
            <a:ext cx="2680079" cy="5302997"/>
            <a:chOff x="0" y="0"/>
            <a:chExt cx="2620010" cy="5184140"/>
          </a:xfrm>
        </p:grpSpPr>
        <p:sp>
          <p:nvSpPr>
            <p:cNvPr name="Freeform 35" id="3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81818"/>
            </a:solidFill>
          </p:spPr>
        </p:sp>
        <p:sp>
          <p:nvSpPr>
            <p:cNvPr name="Freeform 36" id="3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10461" t="0" r="-10461" b="0"/>
              </a:stretch>
            </a:blipFill>
          </p:spPr>
        </p:sp>
        <p:sp>
          <p:nvSpPr>
            <p:cNvPr name="Freeform 37" id="3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8" id="3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9" id="3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0" id="4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1" id="4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2" id="4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3" id="4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44" id="44"/>
          <p:cNvSpPr txBox="true"/>
          <p:nvPr/>
        </p:nvSpPr>
        <p:spPr>
          <a:xfrm rot="0">
            <a:off x="9826906" y="3380000"/>
            <a:ext cx="6138450" cy="1076750"/>
          </a:xfrm>
          <a:prstGeom prst="rect">
            <a:avLst/>
          </a:prstGeom>
        </p:spPr>
        <p:txBody>
          <a:bodyPr anchor="t" rtlCol="false" tIns="0" lIns="0" bIns="0" rIns="0">
            <a:spAutoFit/>
          </a:bodyPr>
          <a:lstStyle/>
          <a:p>
            <a:pPr algn="l">
              <a:lnSpc>
                <a:spcPts val="7632"/>
              </a:lnSpc>
            </a:pPr>
            <a:r>
              <a:rPr lang="en-US" b="true" sz="7066">
                <a:solidFill>
                  <a:srgbClr val="FFFFFF"/>
                </a:solidFill>
                <a:latin typeface="Blogger Bold"/>
                <a:ea typeface="Blogger Bold"/>
                <a:cs typeface="Blogger Bold"/>
                <a:sym typeface="Blogger Bold"/>
              </a:rPr>
              <a:t>TODO </a:t>
            </a:r>
          </a:p>
        </p:txBody>
      </p:sp>
      <p:sp>
        <p:nvSpPr>
          <p:cNvPr name="TextBox 45" id="45"/>
          <p:cNvSpPr txBox="true"/>
          <p:nvPr/>
        </p:nvSpPr>
        <p:spPr>
          <a:xfrm rot="0">
            <a:off x="9826906" y="6020439"/>
            <a:ext cx="4566059" cy="465964"/>
          </a:xfrm>
          <a:prstGeom prst="rect">
            <a:avLst/>
          </a:prstGeom>
        </p:spPr>
        <p:txBody>
          <a:bodyPr anchor="t" rtlCol="false" tIns="0" lIns="0" bIns="0" rIns="0">
            <a:spAutoFit/>
          </a:bodyPr>
          <a:lstStyle/>
          <a:p>
            <a:pPr algn="l">
              <a:lnSpc>
                <a:spcPts val="3302"/>
              </a:lnSpc>
            </a:pPr>
            <a:r>
              <a:rPr lang="en-US" b="true" sz="3058">
                <a:solidFill>
                  <a:srgbClr val="FFFFFF"/>
                </a:solidFill>
                <a:latin typeface="Blogger Bold"/>
                <a:ea typeface="Blogger Bold"/>
                <a:cs typeface="Blogger Bold"/>
                <a:sym typeface="Blogger Bold"/>
              </a:rPr>
              <a:t>SAIDI FATIMA-ZAHRA</a:t>
            </a:r>
          </a:p>
        </p:txBody>
      </p:sp>
      <p:sp>
        <p:nvSpPr>
          <p:cNvPr name="TextBox 46" id="46"/>
          <p:cNvSpPr txBox="true"/>
          <p:nvPr/>
        </p:nvSpPr>
        <p:spPr>
          <a:xfrm rot="0">
            <a:off x="9826906" y="6566763"/>
            <a:ext cx="7955157" cy="2501265"/>
          </a:xfrm>
          <a:prstGeom prst="rect">
            <a:avLst/>
          </a:prstGeom>
        </p:spPr>
        <p:txBody>
          <a:bodyPr anchor="t" rtlCol="false" tIns="0" lIns="0" bIns="0" rIns="0">
            <a:spAutoFit/>
          </a:bodyPr>
          <a:lstStyle/>
          <a:p>
            <a:pPr algn="l">
              <a:lnSpc>
                <a:spcPts val="3360"/>
              </a:lnSpc>
            </a:pPr>
            <a:r>
              <a:rPr lang="en-US" sz="2400">
                <a:solidFill>
                  <a:srgbClr val="FFFFFF"/>
                </a:solidFill>
                <a:latin typeface="Source Sans Pro"/>
                <a:ea typeface="Source Sans Pro"/>
                <a:cs typeface="Source Sans Pro"/>
                <a:sym typeface="Source Sans Pro"/>
              </a:rPr>
              <a:t>Bonjour,</a:t>
            </a:r>
          </a:p>
          <a:p>
            <a:pPr algn="l">
              <a:lnSpc>
                <a:spcPts val="3360"/>
              </a:lnSpc>
            </a:pPr>
            <a:r>
              <a:rPr lang="en-US" sz="2400">
                <a:solidFill>
                  <a:srgbClr val="FFFFFF"/>
                </a:solidFill>
                <a:latin typeface="Source Sans Pro"/>
                <a:ea typeface="Source Sans Pro"/>
                <a:cs typeface="Source Sans Pro"/>
                <a:sym typeface="Source Sans Pro"/>
              </a:rPr>
              <a:t>Je vais vous présenter mon projet d’application mobile appelée To-Do , développée avec Kotlin dans Android Studio.</a:t>
            </a:r>
          </a:p>
          <a:p>
            <a:pPr algn="l">
              <a:lnSpc>
                <a:spcPts val="3360"/>
              </a:lnSpc>
            </a:pPr>
            <a:r>
              <a:rPr lang="en-US" sz="2400">
                <a:solidFill>
                  <a:srgbClr val="FFFFFF"/>
                </a:solidFill>
                <a:latin typeface="Source Sans Pro"/>
                <a:ea typeface="Source Sans Pro"/>
                <a:cs typeface="Source Sans Pro"/>
                <a:sym typeface="Source Sans Pro"/>
              </a:rPr>
              <a:t>Cette application est destinée à aider les utilisateurs à organiser leurs tâches quotidiennes de manière simple et efficace.</a:t>
            </a:r>
          </a:p>
        </p:txBody>
      </p:sp>
      <p:sp>
        <p:nvSpPr>
          <p:cNvPr name="TextBox 47" id="47"/>
          <p:cNvSpPr txBox="true"/>
          <p:nvPr/>
        </p:nvSpPr>
        <p:spPr>
          <a:xfrm rot="0">
            <a:off x="9641265" y="2113936"/>
            <a:ext cx="7077218" cy="465964"/>
          </a:xfrm>
          <a:prstGeom prst="rect">
            <a:avLst/>
          </a:prstGeom>
        </p:spPr>
        <p:txBody>
          <a:bodyPr anchor="t" rtlCol="false" tIns="0" lIns="0" bIns="0" rIns="0">
            <a:spAutoFit/>
          </a:bodyPr>
          <a:lstStyle/>
          <a:p>
            <a:pPr algn="l">
              <a:lnSpc>
                <a:spcPts val="3302"/>
              </a:lnSpc>
            </a:pPr>
            <a:r>
              <a:rPr lang="en-US" b="true" sz="3058">
                <a:solidFill>
                  <a:srgbClr val="FFFFFF"/>
                </a:solidFill>
                <a:latin typeface="Blogger Bold"/>
                <a:ea typeface="Blogger Bold"/>
                <a:cs typeface="Blogger Bold"/>
                <a:sym typeface="Blogger Bold"/>
              </a:rPr>
              <a:t>HTTPS://GITHUB.COM/FASAI444/TEST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956197" y="4765065"/>
            <a:ext cx="2761650" cy="3211220"/>
          </a:xfrm>
          <a:custGeom>
            <a:avLst/>
            <a:gdLst/>
            <a:ahLst/>
            <a:cxnLst/>
            <a:rect r="r" b="b" t="t" l="l"/>
            <a:pathLst>
              <a:path h="3211220" w="2761650">
                <a:moveTo>
                  <a:pt x="0" y="0"/>
                </a:moveTo>
                <a:lnTo>
                  <a:pt x="2761649" y="0"/>
                </a:lnTo>
                <a:lnTo>
                  <a:pt x="2761649" y="3211220"/>
                </a:lnTo>
                <a:lnTo>
                  <a:pt x="0" y="32112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567779" y="5276856"/>
            <a:ext cx="2757636" cy="3211220"/>
          </a:xfrm>
          <a:custGeom>
            <a:avLst/>
            <a:gdLst/>
            <a:ahLst/>
            <a:cxnLst/>
            <a:rect r="r" b="b" t="t" l="l"/>
            <a:pathLst>
              <a:path h="3211220" w="2757636">
                <a:moveTo>
                  <a:pt x="0" y="0"/>
                </a:moveTo>
                <a:lnTo>
                  <a:pt x="2757636" y="0"/>
                </a:lnTo>
                <a:lnTo>
                  <a:pt x="2757636" y="3211221"/>
                </a:lnTo>
                <a:lnTo>
                  <a:pt x="0" y="32112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67354" y="1936798"/>
            <a:ext cx="1111152" cy="277788"/>
          </a:xfrm>
          <a:custGeom>
            <a:avLst/>
            <a:gdLst/>
            <a:ahLst/>
            <a:cxnLst/>
            <a:rect r="r" b="b" t="t" l="l"/>
            <a:pathLst>
              <a:path h="277788" w="1111152">
                <a:moveTo>
                  <a:pt x="0" y="0"/>
                </a:moveTo>
                <a:lnTo>
                  <a:pt x="1111152" y="0"/>
                </a:lnTo>
                <a:lnTo>
                  <a:pt x="1111152" y="277788"/>
                </a:lnTo>
                <a:lnTo>
                  <a:pt x="0" y="2777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305018" y="2987373"/>
            <a:ext cx="7658261" cy="2889910"/>
          </a:xfrm>
          <a:custGeom>
            <a:avLst/>
            <a:gdLst/>
            <a:ahLst/>
            <a:cxnLst/>
            <a:rect r="r" b="b" t="t" l="l"/>
            <a:pathLst>
              <a:path h="2889910" w="7658261">
                <a:moveTo>
                  <a:pt x="0" y="0"/>
                </a:moveTo>
                <a:lnTo>
                  <a:pt x="7658261" y="0"/>
                </a:lnTo>
                <a:lnTo>
                  <a:pt x="7658261" y="2889910"/>
                </a:lnTo>
                <a:lnTo>
                  <a:pt x="0" y="2889910"/>
                </a:lnTo>
                <a:lnTo>
                  <a:pt x="0" y="0"/>
                </a:lnTo>
                <a:close/>
              </a:path>
            </a:pathLst>
          </a:custGeom>
          <a:blipFill>
            <a:blip r:embed="rId9"/>
            <a:stretch>
              <a:fillRect l="0" t="0" r="0" b="0"/>
            </a:stretch>
          </a:blipFill>
        </p:spPr>
      </p:sp>
      <p:sp>
        <p:nvSpPr>
          <p:cNvPr name="Freeform 7" id="7"/>
          <p:cNvSpPr/>
          <p:nvPr/>
        </p:nvSpPr>
        <p:spPr>
          <a:xfrm flipH="false" flipV="false" rot="0">
            <a:off x="8449728" y="2918140"/>
            <a:ext cx="9506469" cy="3028376"/>
          </a:xfrm>
          <a:custGeom>
            <a:avLst/>
            <a:gdLst/>
            <a:ahLst/>
            <a:cxnLst/>
            <a:rect r="r" b="b" t="t" l="l"/>
            <a:pathLst>
              <a:path h="3028376" w="9506469">
                <a:moveTo>
                  <a:pt x="0" y="0"/>
                </a:moveTo>
                <a:lnTo>
                  <a:pt x="9506469" y="0"/>
                </a:lnTo>
                <a:lnTo>
                  <a:pt x="9506469" y="3028377"/>
                </a:lnTo>
                <a:lnTo>
                  <a:pt x="0" y="3028377"/>
                </a:lnTo>
                <a:lnTo>
                  <a:pt x="0" y="0"/>
                </a:lnTo>
                <a:close/>
              </a:path>
            </a:pathLst>
          </a:custGeom>
          <a:blipFill>
            <a:blip r:embed="rId10"/>
            <a:stretch>
              <a:fillRect l="0" t="0" r="0" b="0"/>
            </a:stretch>
          </a:blipFill>
        </p:spPr>
      </p:sp>
      <p:sp>
        <p:nvSpPr>
          <p:cNvPr name="Freeform 8" id="8"/>
          <p:cNvSpPr/>
          <p:nvPr/>
        </p:nvSpPr>
        <p:spPr>
          <a:xfrm flipH="false" flipV="false" rot="0">
            <a:off x="3946924" y="6193542"/>
            <a:ext cx="9005608" cy="4093458"/>
          </a:xfrm>
          <a:custGeom>
            <a:avLst/>
            <a:gdLst/>
            <a:ahLst/>
            <a:cxnLst/>
            <a:rect r="r" b="b" t="t" l="l"/>
            <a:pathLst>
              <a:path h="4093458" w="9005608">
                <a:moveTo>
                  <a:pt x="0" y="0"/>
                </a:moveTo>
                <a:lnTo>
                  <a:pt x="9005608" y="0"/>
                </a:lnTo>
                <a:lnTo>
                  <a:pt x="9005608" y="4093458"/>
                </a:lnTo>
                <a:lnTo>
                  <a:pt x="0" y="4093458"/>
                </a:lnTo>
                <a:lnTo>
                  <a:pt x="0" y="0"/>
                </a:lnTo>
                <a:close/>
              </a:path>
            </a:pathLst>
          </a:custGeom>
          <a:blipFill>
            <a:blip r:embed="rId11"/>
            <a:stretch>
              <a:fillRect l="0" t="0" r="0" b="0"/>
            </a:stretch>
          </a:blipFill>
        </p:spPr>
      </p:sp>
      <p:sp>
        <p:nvSpPr>
          <p:cNvPr name="TextBox 9" id="9"/>
          <p:cNvSpPr txBox="true"/>
          <p:nvPr/>
        </p:nvSpPr>
        <p:spPr>
          <a:xfrm rot="0">
            <a:off x="567354" y="1028700"/>
            <a:ext cx="17153292" cy="529591"/>
          </a:xfrm>
          <a:prstGeom prst="rect">
            <a:avLst/>
          </a:prstGeom>
        </p:spPr>
        <p:txBody>
          <a:bodyPr anchor="t" rtlCol="false" tIns="0" lIns="0" bIns="0" rIns="0">
            <a:spAutoFit/>
          </a:bodyPr>
          <a:lstStyle/>
          <a:p>
            <a:pPr algn="l">
              <a:lnSpc>
                <a:spcPts val="3780"/>
              </a:lnSpc>
            </a:pPr>
            <a:r>
              <a:rPr lang="en-US" b="true" sz="3500">
                <a:solidFill>
                  <a:srgbClr val="FFFFFF"/>
                </a:solidFill>
                <a:latin typeface="Blogger Bold"/>
                <a:ea typeface="Blogger Bold"/>
                <a:cs typeface="Blogger Bold"/>
                <a:sym typeface="Blogger Bold"/>
              </a:rPr>
              <a:t>GESTION DES ERREURS DANS LES FONCTIONNALITÉS D'INSCRIPTION ET DE CONNEXION</a:t>
            </a:r>
          </a:p>
        </p:txBody>
      </p:sp>
      <p:sp>
        <p:nvSpPr>
          <p:cNvPr name="TextBox 10" id="10"/>
          <p:cNvSpPr txBox="true"/>
          <p:nvPr/>
        </p:nvSpPr>
        <p:spPr>
          <a:xfrm rot="0">
            <a:off x="2536806" y="1808821"/>
            <a:ext cx="10666157" cy="405765"/>
          </a:xfrm>
          <a:prstGeom prst="rect">
            <a:avLst/>
          </a:prstGeom>
        </p:spPr>
        <p:txBody>
          <a:bodyPr anchor="t" rtlCol="false" tIns="0" lIns="0" bIns="0" rIns="0">
            <a:spAutoFit/>
          </a:bodyPr>
          <a:lstStyle/>
          <a:p>
            <a:pPr algn="l">
              <a:lnSpc>
                <a:spcPts val="3360"/>
              </a:lnSpc>
            </a:pPr>
            <a:r>
              <a:rPr lang="en-US" sz="2400">
                <a:solidFill>
                  <a:srgbClr val="FFFFFF"/>
                </a:solidFill>
                <a:latin typeface="Source Sans Pro"/>
                <a:ea typeface="Source Sans Pro"/>
                <a:cs typeface="Source Sans Pro"/>
                <a:sym typeface="Source Sans Pro"/>
              </a:rPr>
              <a:t>extraits du code dans SIGNUPFRAGMENT - SIGNINFRAGMENT ET HOMEFRAGMENT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526350" y="5397794"/>
            <a:ext cx="2761650" cy="3211220"/>
          </a:xfrm>
          <a:custGeom>
            <a:avLst/>
            <a:gdLst/>
            <a:ahLst/>
            <a:cxnLst/>
            <a:rect r="r" b="b" t="t" l="l"/>
            <a:pathLst>
              <a:path h="3211220" w="2761650">
                <a:moveTo>
                  <a:pt x="0" y="0"/>
                </a:moveTo>
                <a:lnTo>
                  <a:pt x="2761650" y="0"/>
                </a:lnTo>
                <a:lnTo>
                  <a:pt x="2761650" y="3211220"/>
                </a:lnTo>
                <a:lnTo>
                  <a:pt x="0" y="32112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37933" y="5909585"/>
            <a:ext cx="2757636" cy="3211220"/>
          </a:xfrm>
          <a:custGeom>
            <a:avLst/>
            <a:gdLst/>
            <a:ahLst/>
            <a:cxnLst/>
            <a:rect r="r" b="b" t="t" l="l"/>
            <a:pathLst>
              <a:path h="3211220" w="2757636">
                <a:moveTo>
                  <a:pt x="0" y="0"/>
                </a:moveTo>
                <a:lnTo>
                  <a:pt x="2757635" y="0"/>
                </a:lnTo>
                <a:lnTo>
                  <a:pt x="2757635" y="3211221"/>
                </a:lnTo>
                <a:lnTo>
                  <a:pt x="0" y="32112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14487" y="2383389"/>
            <a:ext cx="1111152" cy="277788"/>
          </a:xfrm>
          <a:custGeom>
            <a:avLst/>
            <a:gdLst/>
            <a:ahLst/>
            <a:cxnLst/>
            <a:rect r="r" b="b" t="t" l="l"/>
            <a:pathLst>
              <a:path h="277788" w="1111152">
                <a:moveTo>
                  <a:pt x="0" y="0"/>
                </a:moveTo>
                <a:lnTo>
                  <a:pt x="1111152" y="0"/>
                </a:lnTo>
                <a:lnTo>
                  <a:pt x="1111152" y="277788"/>
                </a:lnTo>
                <a:lnTo>
                  <a:pt x="0" y="2777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a:grpSpLocks noChangeAspect="true"/>
          </p:cNvGrpSpPr>
          <p:nvPr/>
        </p:nvGrpSpPr>
        <p:grpSpPr>
          <a:xfrm rot="0">
            <a:off x="10046328" y="107175"/>
            <a:ext cx="3485282" cy="6896229"/>
            <a:chOff x="0" y="0"/>
            <a:chExt cx="2620010" cy="5184140"/>
          </a:xfrm>
        </p:grpSpPr>
        <p:sp>
          <p:nvSpPr>
            <p:cNvPr name="Freeform 7" id="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81818"/>
            </a:solidFill>
          </p:spPr>
        </p:sp>
        <p:sp>
          <p:nvSpPr>
            <p:cNvPr name="Freeform 8" id="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0" t="-363" r="0" b="-363"/>
              </a:stretch>
            </a:blipFill>
          </p:spPr>
        </p:sp>
        <p:sp>
          <p:nvSpPr>
            <p:cNvPr name="Freeform 9" id="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0" id="1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1" id="1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2" id="1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3" id="1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4" id="1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5" id="1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6" id="16"/>
          <p:cNvGrpSpPr>
            <a:grpSpLocks noChangeAspect="true"/>
          </p:cNvGrpSpPr>
          <p:nvPr/>
        </p:nvGrpSpPr>
        <p:grpSpPr>
          <a:xfrm rot="0">
            <a:off x="13783709" y="107175"/>
            <a:ext cx="3485282" cy="6896229"/>
            <a:chOff x="0" y="0"/>
            <a:chExt cx="2620010" cy="5184140"/>
          </a:xfrm>
        </p:grpSpPr>
        <p:sp>
          <p:nvSpPr>
            <p:cNvPr name="Freeform 17" id="1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81818"/>
            </a:solidFill>
          </p:spPr>
        </p:sp>
        <p:sp>
          <p:nvSpPr>
            <p:cNvPr name="Freeform 18" id="1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343" t="0" r="-343" b="0"/>
              </a:stretch>
            </a:blipFill>
          </p:spPr>
        </p:sp>
        <p:sp>
          <p:nvSpPr>
            <p:cNvPr name="Freeform 19" id="1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0" id="2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1" id="2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3" id="2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4" id="2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5" id="2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26" id="26"/>
          <p:cNvSpPr txBox="true"/>
          <p:nvPr/>
        </p:nvSpPr>
        <p:spPr>
          <a:xfrm rot="0">
            <a:off x="596242" y="3913799"/>
            <a:ext cx="9722399" cy="2920365"/>
          </a:xfrm>
          <a:prstGeom prst="rect">
            <a:avLst/>
          </a:prstGeom>
        </p:spPr>
        <p:txBody>
          <a:bodyPr anchor="t" rtlCol="false" tIns="0" lIns="0" bIns="0" rIns="0">
            <a:spAutoFit/>
          </a:bodyPr>
          <a:lstStyle/>
          <a:p>
            <a:pPr algn="l">
              <a:lnSpc>
                <a:spcPts val="3360"/>
              </a:lnSpc>
            </a:pPr>
          </a:p>
          <a:p>
            <a:pPr algn="l">
              <a:lnSpc>
                <a:spcPts val="3360"/>
              </a:lnSpc>
            </a:pPr>
            <a:r>
              <a:rPr lang="en-US" sz="2400">
                <a:solidFill>
                  <a:srgbClr val="FFFFFF"/>
                </a:solidFill>
                <a:latin typeface="Source Sans Pro"/>
                <a:ea typeface="Source Sans Pro"/>
                <a:cs typeface="Source Sans Pro"/>
                <a:sym typeface="Source Sans Pro"/>
              </a:rPr>
              <a:t>Les utilisateurs peuvent :</a:t>
            </a:r>
          </a:p>
          <a:p>
            <a:pPr algn="l" marL="518162" indent="-259081" lvl="1">
              <a:lnSpc>
                <a:spcPts val="3360"/>
              </a:lnSpc>
              <a:buFont typeface="Arial"/>
              <a:buChar char="•"/>
            </a:pPr>
            <a:r>
              <a:rPr lang="en-US" sz="2400">
                <a:solidFill>
                  <a:srgbClr val="FFFFFF"/>
                </a:solidFill>
                <a:latin typeface="Source Sans Pro"/>
                <a:ea typeface="Source Sans Pro"/>
                <a:cs typeface="Source Sans Pro"/>
                <a:sym typeface="Source Sans Pro"/>
              </a:rPr>
              <a:t>Ajouter des tâches avec des détails comme le titre, la date, l'heure, la catégorie et la priorité.</a:t>
            </a:r>
          </a:p>
          <a:p>
            <a:pPr algn="l" marL="518162" indent="-259081" lvl="1">
              <a:lnSpc>
                <a:spcPts val="3360"/>
              </a:lnSpc>
              <a:buFont typeface="Arial"/>
              <a:buChar char="•"/>
            </a:pPr>
            <a:r>
              <a:rPr lang="en-US" sz="2400">
                <a:solidFill>
                  <a:srgbClr val="FFFFFF"/>
                </a:solidFill>
                <a:latin typeface="Source Sans Pro"/>
                <a:ea typeface="Source Sans Pro"/>
                <a:cs typeface="Source Sans Pro"/>
                <a:sym typeface="Source Sans Pro"/>
              </a:rPr>
              <a:t>Modifier ou supprimer des tâches existantes.</a:t>
            </a:r>
          </a:p>
          <a:p>
            <a:pPr algn="l" marL="518162" indent="-259081" lvl="1">
              <a:lnSpc>
                <a:spcPts val="3360"/>
              </a:lnSpc>
              <a:buFont typeface="Arial"/>
              <a:buChar char="•"/>
            </a:pPr>
            <a:r>
              <a:rPr lang="en-US" sz="2400">
                <a:solidFill>
                  <a:srgbClr val="FFFFFF"/>
                </a:solidFill>
                <a:latin typeface="Source Sans Pro"/>
                <a:ea typeface="Source Sans Pro"/>
                <a:cs typeface="Source Sans Pro"/>
                <a:sym typeface="Source Sans Pro"/>
              </a:rPr>
              <a:t>Marquer une tâche comme terminée une fois qu'elle est accomplie.</a:t>
            </a:r>
          </a:p>
          <a:p>
            <a:pPr algn="l">
              <a:lnSpc>
                <a:spcPts val="3360"/>
              </a:lnSpc>
            </a:pPr>
          </a:p>
        </p:txBody>
      </p:sp>
      <p:grpSp>
        <p:nvGrpSpPr>
          <p:cNvPr name="Group 27" id="27"/>
          <p:cNvGrpSpPr>
            <a:grpSpLocks noChangeAspect="true"/>
          </p:cNvGrpSpPr>
          <p:nvPr/>
        </p:nvGrpSpPr>
        <p:grpSpPr>
          <a:xfrm rot="0">
            <a:off x="10046328" y="5672691"/>
            <a:ext cx="3485282" cy="6896229"/>
            <a:chOff x="0" y="0"/>
            <a:chExt cx="2620010" cy="5184140"/>
          </a:xfrm>
        </p:grpSpPr>
        <p:sp>
          <p:nvSpPr>
            <p:cNvPr name="Freeform 28" id="28"/>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81818"/>
            </a:solidFill>
          </p:spPr>
        </p:sp>
        <p:sp>
          <p:nvSpPr>
            <p:cNvPr name="Freeform 29" id="29"/>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l="0" t="-673" r="0" b="-673"/>
              </a:stretch>
            </a:blipFill>
          </p:spPr>
        </p:sp>
        <p:sp>
          <p:nvSpPr>
            <p:cNvPr name="Freeform 30" id="30"/>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1" id="31"/>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2" id="32"/>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3" id="33"/>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4" id="34"/>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5" id="35"/>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6" id="36"/>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7" id="37"/>
          <p:cNvGrpSpPr>
            <a:grpSpLocks noChangeAspect="true"/>
          </p:cNvGrpSpPr>
          <p:nvPr/>
        </p:nvGrpSpPr>
        <p:grpSpPr>
          <a:xfrm rot="0">
            <a:off x="13783709" y="5672691"/>
            <a:ext cx="3485282" cy="6896229"/>
            <a:chOff x="0" y="0"/>
            <a:chExt cx="2620010" cy="5184140"/>
          </a:xfrm>
        </p:grpSpPr>
        <p:sp>
          <p:nvSpPr>
            <p:cNvPr name="Freeform 38" id="38"/>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81818"/>
            </a:solidFill>
          </p:spPr>
        </p:sp>
        <p:sp>
          <p:nvSpPr>
            <p:cNvPr name="Freeform 39" id="39"/>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2"/>
              <a:stretch>
                <a:fillRect l="0" t="-1586" r="0" b="-1586"/>
              </a:stretch>
            </a:blipFill>
          </p:spPr>
        </p:sp>
        <p:sp>
          <p:nvSpPr>
            <p:cNvPr name="Freeform 40" id="40"/>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1" id="41"/>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2" id="42"/>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3" id="43"/>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4" id="44"/>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5" id="45"/>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6" id="46"/>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47" id="47"/>
          <p:cNvSpPr txBox="true"/>
          <p:nvPr/>
        </p:nvSpPr>
        <p:spPr>
          <a:xfrm rot="0">
            <a:off x="414487" y="927281"/>
            <a:ext cx="11374483" cy="858393"/>
          </a:xfrm>
          <a:prstGeom prst="rect">
            <a:avLst/>
          </a:prstGeom>
        </p:spPr>
        <p:txBody>
          <a:bodyPr anchor="t" rtlCol="false" tIns="0" lIns="0" bIns="0" rIns="0">
            <a:spAutoFit/>
          </a:bodyPr>
          <a:lstStyle/>
          <a:p>
            <a:pPr algn="l">
              <a:lnSpc>
                <a:spcPts val="6156"/>
              </a:lnSpc>
            </a:pPr>
            <a:r>
              <a:rPr lang="en-US" b="true" sz="5700">
                <a:solidFill>
                  <a:srgbClr val="FFFFFF"/>
                </a:solidFill>
                <a:latin typeface="Blogger Bold"/>
                <a:ea typeface="Blogger Bold"/>
                <a:cs typeface="Blogger Bold"/>
                <a:sym typeface="Blogger Bold"/>
              </a:rPr>
              <a:t>3-2 PAGE D'ACCUEIL</a:t>
            </a:r>
          </a:p>
        </p:txBody>
      </p:sp>
      <p:sp>
        <p:nvSpPr>
          <p:cNvPr name="TextBox 48" id="48"/>
          <p:cNvSpPr txBox="true"/>
          <p:nvPr/>
        </p:nvSpPr>
        <p:spPr>
          <a:xfrm rot="0">
            <a:off x="596242" y="3073561"/>
            <a:ext cx="5505486" cy="423672"/>
          </a:xfrm>
          <a:prstGeom prst="rect">
            <a:avLst/>
          </a:prstGeom>
        </p:spPr>
        <p:txBody>
          <a:bodyPr anchor="t" rtlCol="false" tIns="0" lIns="0" bIns="0" rIns="0">
            <a:spAutoFit/>
          </a:bodyPr>
          <a:lstStyle/>
          <a:p>
            <a:pPr algn="l" marL="604519" indent="-302260" lvl="1">
              <a:lnSpc>
                <a:spcPts val="3023"/>
              </a:lnSpc>
              <a:buFont typeface="Arial"/>
              <a:buChar char="•"/>
            </a:pPr>
            <a:r>
              <a:rPr lang="en-US" b="true" sz="2799">
                <a:solidFill>
                  <a:srgbClr val="FFFFFF"/>
                </a:solidFill>
                <a:latin typeface="Blogger Bold"/>
                <a:ea typeface="Blogger Bold"/>
                <a:cs typeface="Blogger Bold"/>
                <a:sym typeface="Blogger Bold"/>
              </a:rPr>
              <a:t>DESCRIPTION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956197" y="4765065"/>
            <a:ext cx="2761650" cy="3211220"/>
          </a:xfrm>
          <a:custGeom>
            <a:avLst/>
            <a:gdLst/>
            <a:ahLst/>
            <a:cxnLst/>
            <a:rect r="r" b="b" t="t" l="l"/>
            <a:pathLst>
              <a:path h="3211220" w="2761650">
                <a:moveTo>
                  <a:pt x="0" y="0"/>
                </a:moveTo>
                <a:lnTo>
                  <a:pt x="2761649" y="0"/>
                </a:lnTo>
                <a:lnTo>
                  <a:pt x="2761649" y="3211220"/>
                </a:lnTo>
                <a:lnTo>
                  <a:pt x="0" y="32112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567779" y="5276856"/>
            <a:ext cx="2757636" cy="3211220"/>
          </a:xfrm>
          <a:custGeom>
            <a:avLst/>
            <a:gdLst/>
            <a:ahLst/>
            <a:cxnLst/>
            <a:rect r="r" b="b" t="t" l="l"/>
            <a:pathLst>
              <a:path h="3211220" w="2757636">
                <a:moveTo>
                  <a:pt x="0" y="0"/>
                </a:moveTo>
                <a:lnTo>
                  <a:pt x="2757636" y="0"/>
                </a:lnTo>
                <a:lnTo>
                  <a:pt x="2757636" y="3211221"/>
                </a:lnTo>
                <a:lnTo>
                  <a:pt x="0" y="32112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14487" y="2383389"/>
            <a:ext cx="1111152" cy="277788"/>
          </a:xfrm>
          <a:custGeom>
            <a:avLst/>
            <a:gdLst/>
            <a:ahLst/>
            <a:cxnLst/>
            <a:rect r="r" b="b" t="t" l="l"/>
            <a:pathLst>
              <a:path h="277788" w="1111152">
                <a:moveTo>
                  <a:pt x="0" y="0"/>
                </a:moveTo>
                <a:lnTo>
                  <a:pt x="1111152" y="0"/>
                </a:lnTo>
                <a:lnTo>
                  <a:pt x="1111152" y="277788"/>
                </a:lnTo>
                <a:lnTo>
                  <a:pt x="0" y="2777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a:grpSpLocks noChangeAspect="true"/>
          </p:cNvGrpSpPr>
          <p:nvPr/>
        </p:nvGrpSpPr>
        <p:grpSpPr>
          <a:xfrm rot="0">
            <a:off x="9245983" y="2214586"/>
            <a:ext cx="8710214" cy="4996073"/>
            <a:chOff x="0" y="0"/>
            <a:chExt cx="7981950" cy="4578350"/>
          </a:xfrm>
        </p:grpSpPr>
        <p:sp>
          <p:nvSpPr>
            <p:cNvPr name="Freeform 7" id="7"/>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181818"/>
            </a:solidFill>
          </p:spPr>
        </p:sp>
        <p:sp>
          <p:nvSpPr>
            <p:cNvPr name="Freeform 8" id="8"/>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9" id="9"/>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0" id="10"/>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1" id="11"/>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9"/>
              <a:stretch>
                <a:fillRect l="0" t="-7001" r="0" b="-7001"/>
              </a:stretch>
            </a:blipFill>
          </p:spPr>
        </p:sp>
      </p:grpSp>
      <p:sp>
        <p:nvSpPr>
          <p:cNvPr name="TextBox 12" id="12"/>
          <p:cNvSpPr txBox="true"/>
          <p:nvPr/>
        </p:nvSpPr>
        <p:spPr>
          <a:xfrm rot="0">
            <a:off x="414487" y="1086920"/>
            <a:ext cx="11374483" cy="529591"/>
          </a:xfrm>
          <a:prstGeom prst="rect">
            <a:avLst/>
          </a:prstGeom>
        </p:spPr>
        <p:txBody>
          <a:bodyPr anchor="t" rtlCol="false" tIns="0" lIns="0" bIns="0" rIns="0">
            <a:spAutoFit/>
          </a:bodyPr>
          <a:lstStyle/>
          <a:p>
            <a:pPr algn="l">
              <a:lnSpc>
                <a:spcPts val="3780"/>
              </a:lnSpc>
            </a:pPr>
            <a:r>
              <a:rPr lang="en-US" b="true" sz="3500">
                <a:solidFill>
                  <a:srgbClr val="FFFFFF"/>
                </a:solidFill>
                <a:latin typeface="Blogger Bold"/>
                <a:ea typeface="Blogger Bold"/>
                <a:cs typeface="Blogger Bold"/>
                <a:sym typeface="Blogger Bold"/>
              </a:rPr>
              <a:t>EXPLICATION DU CODE DE LA PAGE D’ACCEUIL</a:t>
            </a:r>
          </a:p>
        </p:txBody>
      </p:sp>
      <p:sp>
        <p:nvSpPr>
          <p:cNvPr name="TextBox 13" id="13"/>
          <p:cNvSpPr txBox="true"/>
          <p:nvPr/>
        </p:nvSpPr>
        <p:spPr>
          <a:xfrm rot="0">
            <a:off x="596242" y="3073561"/>
            <a:ext cx="8941901" cy="423672"/>
          </a:xfrm>
          <a:prstGeom prst="rect">
            <a:avLst/>
          </a:prstGeom>
        </p:spPr>
        <p:txBody>
          <a:bodyPr anchor="t" rtlCol="false" tIns="0" lIns="0" bIns="0" rIns="0">
            <a:spAutoFit/>
          </a:bodyPr>
          <a:lstStyle/>
          <a:p>
            <a:pPr algn="l" marL="604519" indent="-302260" lvl="1">
              <a:lnSpc>
                <a:spcPts val="3023"/>
              </a:lnSpc>
              <a:buFont typeface="Arial"/>
              <a:buChar char="•"/>
            </a:pPr>
            <a:r>
              <a:rPr lang="en-US" b="true" sz="2799">
                <a:solidFill>
                  <a:srgbClr val="FFFFFF"/>
                </a:solidFill>
                <a:latin typeface="Blogger Bold"/>
                <a:ea typeface="Blogger Bold"/>
                <a:cs typeface="Blogger Bold"/>
                <a:sym typeface="Blogger Bold"/>
              </a:rPr>
              <a:t> FICHIER HOMEFRAGMENT</a:t>
            </a:r>
          </a:p>
        </p:txBody>
      </p:sp>
      <p:sp>
        <p:nvSpPr>
          <p:cNvPr name="TextBox 14" id="14"/>
          <p:cNvSpPr txBox="true"/>
          <p:nvPr/>
        </p:nvSpPr>
        <p:spPr>
          <a:xfrm rot="0">
            <a:off x="866952" y="3468658"/>
            <a:ext cx="7245740" cy="1243965"/>
          </a:xfrm>
          <a:prstGeom prst="rect">
            <a:avLst/>
          </a:prstGeom>
        </p:spPr>
        <p:txBody>
          <a:bodyPr anchor="t" rtlCol="false" tIns="0" lIns="0" bIns="0" rIns="0">
            <a:spAutoFit/>
          </a:bodyPr>
          <a:lstStyle/>
          <a:p>
            <a:pPr algn="l">
              <a:lnSpc>
                <a:spcPts val="3360"/>
              </a:lnSpc>
            </a:pPr>
            <a:r>
              <a:rPr lang="en-US" sz="2400">
                <a:solidFill>
                  <a:srgbClr val="FFFFFF"/>
                </a:solidFill>
                <a:latin typeface="Source Sans Pro"/>
                <a:ea typeface="Source Sans Pro"/>
                <a:cs typeface="Source Sans Pro"/>
                <a:sym typeface="Source Sans Pro"/>
              </a:rPr>
              <a:t>Ce fichier gère la page d’accueil où les utilisateurs peuvent voir, ajouter, modifier ou supprimer leurs tâches.</a:t>
            </a:r>
          </a:p>
        </p:txBody>
      </p:sp>
      <p:sp>
        <p:nvSpPr>
          <p:cNvPr name="TextBox 15" id="15"/>
          <p:cNvSpPr txBox="true"/>
          <p:nvPr/>
        </p:nvSpPr>
        <p:spPr>
          <a:xfrm rot="0">
            <a:off x="2292403" y="5229231"/>
            <a:ext cx="7245740" cy="3339465"/>
          </a:xfrm>
          <a:prstGeom prst="rect">
            <a:avLst/>
          </a:prstGeom>
        </p:spPr>
        <p:txBody>
          <a:bodyPr anchor="t" rtlCol="false" tIns="0" lIns="0" bIns="0" rIns="0">
            <a:spAutoFit/>
          </a:bodyPr>
          <a:lstStyle/>
          <a:p>
            <a:pPr algn="l" marL="518162" indent="-259081" lvl="1">
              <a:lnSpc>
                <a:spcPts val="3360"/>
              </a:lnSpc>
              <a:buFont typeface="Arial"/>
              <a:buChar char="•"/>
            </a:pPr>
            <a:r>
              <a:rPr lang="en-US" sz="2400">
                <a:solidFill>
                  <a:srgbClr val="FFFFFF"/>
                </a:solidFill>
                <a:latin typeface="Source Sans Pro"/>
                <a:ea typeface="Source Sans Pro"/>
                <a:cs typeface="Source Sans Pro"/>
                <a:sym typeface="Source Sans Pro"/>
              </a:rPr>
              <a:t>getTaskFromFirebase : Récupère les tâches en temps réel depuis Firebase.</a:t>
            </a:r>
          </a:p>
          <a:p>
            <a:pPr algn="l">
              <a:lnSpc>
                <a:spcPts val="3360"/>
              </a:lnSpc>
            </a:pPr>
          </a:p>
          <a:p>
            <a:pPr algn="l" marL="518162" indent="-259081" lvl="1">
              <a:lnSpc>
                <a:spcPts val="3360"/>
              </a:lnSpc>
              <a:buFont typeface="Arial"/>
              <a:buChar char="•"/>
            </a:pPr>
            <a:r>
              <a:rPr lang="en-US" sz="2400">
                <a:solidFill>
                  <a:srgbClr val="FFFFFF"/>
                </a:solidFill>
                <a:latin typeface="Source Sans Pro"/>
                <a:ea typeface="Source Sans Pro"/>
                <a:cs typeface="Source Sans Pro"/>
                <a:sym typeface="Source Sans Pro"/>
              </a:rPr>
              <a:t>saveTask et updateTask : Ajoute ou met à jour les tâches dans Firebase.</a:t>
            </a:r>
          </a:p>
          <a:p>
            <a:pPr algn="l">
              <a:lnSpc>
                <a:spcPts val="3360"/>
              </a:lnSpc>
            </a:pPr>
          </a:p>
          <a:p>
            <a:pPr algn="l" marL="518162" indent="-259081" lvl="1">
              <a:lnSpc>
                <a:spcPts val="3360"/>
              </a:lnSpc>
              <a:buFont typeface="Arial"/>
              <a:buChar char="•"/>
            </a:pPr>
            <a:r>
              <a:rPr lang="en-US" sz="2400">
                <a:solidFill>
                  <a:srgbClr val="FFFFFF"/>
                </a:solidFill>
                <a:latin typeface="Source Sans Pro"/>
                <a:ea typeface="Source Sans Pro"/>
                <a:cs typeface="Source Sans Pro"/>
                <a:sym typeface="Source Sans Pro"/>
              </a:rPr>
              <a:t>onDeleteItemClicked : Supprime une tâche.</a:t>
            </a:r>
          </a:p>
          <a:p>
            <a:pPr algn="l">
              <a:lnSpc>
                <a:spcPts val="336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956197" y="4765065"/>
            <a:ext cx="2761650" cy="3211220"/>
          </a:xfrm>
          <a:custGeom>
            <a:avLst/>
            <a:gdLst/>
            <a:ahLst/>
            <a:cxnLst/>
            <a:rect r="r" b="b" t="t" l="l"/>
            <a:pathLst>
              <a:path h="3211220" w="2761650">
                <a:moveTo>
                  <a:pt x="0" y="0"/>
                </a:moveTo>
                <a:lnTo>
                  <a:pt x="2761649" y="0"/>
                </a:lnTo>
                <a:lnTo>
                  <a:pt x="2761649" y="3211220"/>
                </a:lnTo>
                <a:lnTo>
                  <a:pt x="0" y="32112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567779" y="5276856"/>
            <a:ext cx="2757636" cy="3211220"/>
          </a:xfrm>
          <a:custGeom>
            <a:avLst/>
            <a:gdLst/>
            <a:ahLst/>
            <a:cxnLst/>
            <a:rect r="r" b="b" t="t" l="l"/>
            <a:pathLst>
              <a:path h="3211220" w="2757636">
                <a:moveTo>
                  <a:pt x="0" y="0"/>
                </a:moveTo>
                <a:lnTo>
                  <a:pt x="2757636" y="0"/>
                </a:lnTo>
                <a:lnTo>
                  <a:pt x="2757636" y="3211221"/>
                </a:lnTo>
                <a:lnTo>
                  <a:pt x="0" y="32112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14487" y="2383389"/>
            <a:ext cx="1111152" cy="277788"/>
          </a:xfrm>
          <a:custGeom>
            <a:avLst/>
            <a:gdLst/>
            <a:ahLst/>
            <a:cxnLst/>
            <a:rect r="r" b="b" t="t" l="l"/>
            <a:pathLst>
              <a:path h="277788" w="1111152">
                <a:moveTo>
                  <a:pt x="0" y="0"/>
                </a:moveTo>
                <a:lnTo>
                  <a:pt x="1111152" y="0"/>
                </a:lnTo>
                <a:lnTo>
                  <a:pt x="1111152" y="277788"/>
                </a:lnTo>
                <a:lnTo>
                  <a:pt x="0" y="2777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414487" y="1086920"/>
            <a:ext cx="11374483" cy="529591"/>
          </a:xfrm>
          <a:prstGeom prst="rect">
            <a:avLst/>
          </a:prstGeom>
        </p:spPr>
        <p:txBody>
          <a:bodyPr anchor="t" rtlCol="false" tIns="0" lIns="0" bIns="0" rIns="0">
            <a:spAutoFit/>
          </a:bodyPr>
          <a:lstStyle/>
          <a:p>
            <a:pPr algn="l">
              <a:lnSpc>
                <a:spcPts val="3780"/>
              </a:lnSpc>
            </a:pPr>
            <a:r>
              <a:rPr lang="en-US" b="true" sz="3500">
                <a:solidFill>
                  <a:srgbClr val="FFFFFF"/>
                </a:solidFill>
                <a:latin typeface="Blogger Bold"/>
                <a:ea typeface="Blogger Bold"/>
                <a:cs typeface="Blogger Bold"/>
                <a:sym typeface="Blogger Bold"/>
              </a:rPr>
              <a:t>EXPLICATION DU CODE DE LA PAGE D’ACCEUIL</a:t>
            </a:r>
          </a:p>
        </p:txBody>
      </p:sp>
      <p:sp>
        <p:nvSpPr>
          <p:cNvPr name="TextBox 7" id="7"/>
          <p:cNvSpPr txBox="true"/>
          <p:nvPr/>
        </p:nvSpPr>
        <p:spPr>
          <a:xfrm rot="0">
            <a:off x="596242" y="3073561"/>
            <a:ext cx="8941901" cy="423672"/>
          </a:xfrm>
          <a:prstGeom prst="rect">
            <a:avLst/>
          </a:prstGeom>
        </p:spPr>
        <p:txBody>
          <a:bodyPr anchor="t" rtlCol="false" tIns="0" lIns="0" bIns="0" rIns="0">
            <a:spAutoFit/>
          </a:bodyPr>
          <a:lstStyle/>
          <a:p>
            <a:pPr algn="l" marL="604519" indent="-302260" lvl="1">
              <a:lnSpc>
                <a:spcPts val="3023"/>
              </a:lnSpc>
              <a:buFont typeface="Arial"/>
              <a:buChar char="•"/>
            </a:pPr>
            <a:r>
              <a:rPr lang="en-US" b="true" sz="2799">
                <a:solidFill>
                  <a:srgbClr val="FFFFFF"/>
                </a:solidFill>
                <a:latin typeface="Blogger Bold"/>
                <a:ea typeface="Blogger Bold"/>
                <a:cs typeface="Blogger Bold"/>
                <a:sym typeface="Blogger Bold"/>
              </a:rPr>
              <a:t> FICHIER TODODIALOGFRAGMENT</a:t>
            </a:r>
          </a:p>
        </p:txBody>
      </p:sp>
      <p:sp>
        <p:nvSpPr>
          <p:cNvPr name="TextBox 8" id="8"/>
          <p:cNvSpPr txBox="true"/>
          <p:nvPr/>
        </p:nvSpPr>
        <p:spPr>
          <a:xfrm rot="0">
            <a:off x="866952" y="3468658"/>
            <a:ext cx="7245740" cy="1243965"/>
          </a:xfrm>
          <a:prstGeom prst="rect">
            <a:avLst/>
          </a:prstGeom>
        </p:spPr>
        <p:txBody>
          <a:bodyPr anchor="t" rtlCol="false" tIns="0" lIns="0" bIns="0" rIns="0">
            <a:spAutoFit/>
          </a:bodyPr>
          <a:lstStyle/>
          <a:p>
            <a:pPr algn="l">
              <a:lnSpc>
                <a:spcPts val="3360"/>
              </a:lnSpc>
            </a:pPr>
            <a:r>
              <a:rPr lang="en-US" sz="2400">
                <a:solidFill>
                  <a:srgbClr val="FFFFFF"/>
                </a:solidFill>
                <a:latin typeface="Source Sans Pro"/>
                <a:ea typeface="Source Sans Pro"/>
                <a:cs typeface="Source Sans Pro"/>
                <a:sym typeface="Source Sans Pro"/>
              </a:rPr>
              <a:t>Ce fragment est utilisé pour afficher une boîte de dialogue permettant aux utilisateurs d’ajouter ou de modifier une tâche.</a:t>
            </a:r>
          </a:p>
        </p:txBody>
      </p:sp>
      <p:sp>
        <p:nvSpPr>
          <p:cNvPr name="TextBox 9" id="9"/>
          <p:cNvSpPr txBox="true"/>
          <p:nvPr/>
        </p:nvSpPr>
        <p:spPr>
          <a:xfrm rot="0">
            <a:off x="2292403" y="5229231"/>
            <a:ext cx="7245740" cy="2501265"/>
          </a:xfrm>
          <a:prstGeom prst="rect">
            <a:avLst/>
          </a:prstGeom>
        </p:spPr>
        <p:txBody>
          <a:bodyPr anchor="t" rtlCol="false" tIns="0" lIns="0" bIns="0" rIns="0">
            <a:spAutoFit/>
          </a:bodyPr>
          <a:lstStyle/>
          <a:p>
            <a:pPr algn="l" marL="518162" indent="-259081" lvl="1">
              <a:lnSpc>
                <a:spcPts val="3360"/>
              </a:lnSpc>
              <a:buFont typeface="Arial"/>
              <a:buChar char="•"/>
            </a:pPr>
            <a:r>
              <a:rPr lang="en-US" sz="2400">
                <a:solidFill>
                  <a:srgbClr val="FFFFFF"/>
                </a:solidFill>
                <a:latin typeface="Source Sans Pro"/>
                <a:ea typeface="Source Sans Pro"/>
                <a:cs typeface="Source Sans Pro"/>
                <a:sym typeface="Source Sans Pro"/>
              </a:rPr>
              <a:t>Champs pour catégorie, priorité, date et heure.</a:t>
            </a:r>
          </a:p>
          <a:p>
            <a:pPr algn="l" marL="518162" indent="-259081" lvl="1">
              <a:lnSpc>
                <a:spcPts val="3360"/>
              </a:lnSpc>
              <a:buFont typeface="Arial"/>
              <a:buChar char="•"/>
            </a:pPr>
            <a:r>
              <a:rPr lang="en-US" sz="2400">
                <a:solidFill>
                  <a:srgbClr val="FFFFFF"/>
                </a:solidFill>
                <a:latin typeface="Source Sans Pro"/>
                <a:ea typeface="Source Sans Pro"/>
                <a:cs typeface="Source Sans Pro"/>
                <a:sym typeface="Source Sans Pro"/>
              </a:rPr>
              <a:t>Pré-remplissage des données si une tâche est modifiée.</a:t>
            </a:r>
          </a:p>
          <a:p>
            <a:pPr algn="l" marL="518162" indent="-259081" lvl="1">
              <a:lnSpc>
                <a:spcPts val="3360"/>
              </a:lnSpc>
              <a:buFont typeface="Arial"/>
              <a:buChar char="•"/>
            </a:pPr>
            <a:r>
              <a:rPr lang="en-US" sz="2400">
                <a:solidFill>
                  <a:srgbClr val="FFFFFF"/>
                </a:solidFill>
                <a:latin typeface="Source Sans Pro"/>
                <a:ea typeface="Source Sans Pro"/>
                <a:cs typeface="Source Sans Pro"/>
                <a:sym typeface="Source Sans Pro"/>
              </a:rPr>
              <a:t>Appelle les méthodes de HomeFragment pour sauvegarder ou mettre à jour.</a:t>
            </a:r>
          </a:p>
          <a:p>
            <a:pPr algn="l">
              <a:lnSpc>
                <a:spcPts val="3360"/>
              </a:lnSpc>
            </a:pPr>
          </a:p>
        </p:txBody>
      </p:sp>
      <p:grpSp>
        <p:nvGrpSpPr>
          <p:cNvPr name="Group 10" id="10"/>
          <p:cNvGrpSpPr>
            <a:grpSpLocks noChangeAspect="true"/>
          </p:cNvGrpSpPr>
          <p:nvPr/>
        </p:nvGrpSpPr>
        <p:grpSpPr>
          <a:xfrm rot="0">
            <a:off x="12935733" y="1264508"/>
            <a:ext cx="3485282" cy="6896229"/>
            <a:chOff x="0" y="0"/>
            <a:chExt cx="2620010" cy="5184140"/>
          </a:xfrm>
        </p:grpSpPr>
        <p:sp>
          <p:nvSpPr>
            <p:cNvPr name="Freeform 11" id="11"/>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81818"/>
            </a:solidFill>
          </p:spPr>
        </p:sp>
        <p:sp>
          <p:nvSpPr>
            <p:cNvPr name="Freeform 12" id="12"/>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343" t="0" r="-343" b="0"/>
              </a:stretch>
            </a:blipFill>
          </p:spPr>
        </p:sp>
        <p:sp>
          <p:nvSpPr>
            <p:cNvPr name="Freeform 13" id="13"/>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4" id="14"/>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5" id="15"/>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6" id="16"/>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7" id="17"/>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8" id="18"/>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9" id="19"/>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956197" y="4765065"/>
            <a:ext cx="2761650" cy="3211220"/>
          </a:xfrm>
          <a:custGeom>
            <a:avLst/>
            <a:gdLst/>
            <a:ahLst/>
            <a:cxnLst/>
            <a:rect r="r" b="b" t="t" l="l"/>
            <a:pathLst>
              <a:path h="3211220" w="2761650">
                <a:moveTo>
                  <a:pt x="0" y="0"/>
                </a:moveTo>
                <a:lnTo>
                  <a:pt x="2761649" y="0"/>
                </a:lnTo>
                <a:lnTo>
                  <a:pt x="2761649" y="3211220"/>
                </a:lnTo>
                <a:lnTo>
                  <a:pt x="0" y="32112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567779" y="5276856"/>
            <a:ext cx="2757636" cy="3211220"/>
          </a:xfrm>
          <a:custGeom>
            <a:avLst/>
            <a:gdLst/>
            <a:ahLst/>
            <a:cxnLst/>
            <a:rect r="r" b="b" t="t" l="l"/>
            <a:pathLst>
              <a:path h="3211220" w="2757636">
                <a:moveTo>
                  <a:pt x="0" y="0"/>
                </a:moveTo>
                <a:lnTo>
                  <a:pt x="2757636" y="0"/>
                </a:lnTo>
                <a:lnTo>
                  <a:pt x="2757636" y="3211221"/>
                </a:lnTo>
                <a:lnTo>
                  <a:pt x="0" y="32112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14487" y="2383389"/>
            <a:ext cx="1111152" cy="277788"/>
          </a:xfrm>
          <a:custGeom>
            <a:avLst/>
            <a:gdLst/>
            <a:ahLst/>
            <a:cxnLst/>
            <a:rect r="r" b="b" t="t" l="l"/>
            <a:pathLst>
              <a:path h="277788" w="1111152">
                <a:moveTo>
                  <a:pt x="0" y="0"/>
                </a:moveTo>
                <a:lnTo>
                  <a:pt x="1111152" y="0"/>
                </a:lnTo>
                <a:lnTo>
                  <a:pt x="1111152" y="277788"/>
                </a:lnTo>
                <a:lnTo>
                  <a:pt x="0" y="2777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414487" y="1086920"/>
            <a:ext cx="11374483" cy="529591"/>
          </a:xfrm>
          <a:prstGeom prst="rect">
            <a:avLst/>
          </a:prstGeom>
        </p:spPr>
        <p:txBody>
          <a:bodyPr anchor="t" rtlCol="false" tIns="0" lIns="0" bIns="0" rIns="0">
            <a:spAutoFit/>
          </a:bodyPr>
          <a:lstStyle/>
          <a:p>
            <a:pPr algn="l">
              <a:lnSpc>
                <a:spcPts val="3780"/>
              </a:lnSpc>
            </a:pPr>
            <a:r>
              <a:rPr lang="en-US" b="true" sz="3500">
                <a:solidFill>
                  <a:srgbClr val="FFFFFF"/>
                </a:solidFill>
                <a:latin typeface="Blogger Bold"/>
                <a:ea typeface="Blogger Bold"/>
                <a:cs typeface="Blogger Bold"/>
                <a:sym typeface="Blogger Bold"/>
              </a:rPr>
              <a:t>EXPLICATION DU CODE DE LA PAGE D’ACCEUIL</a:t>
            </a:r>
          </a:p>
        </p:txBody>
      </p:sp>
      <p:sp>
        <p:nvSpPr>
          <p:cNvPr name="TextBox 7" id="7"/>
          <p:cNvSpPr txBox="true"/>
          <p:nvPr/>
        </p:nvSpPr>
        <p:spPr>
          <a:xfrm rot="0">
            <a:off x="596242" y="3073561"/>
            <a:ext cx="8941901" cy="423672"/>
          </a:xfrm>
          <a:prstGeom prst="rect">
            <a:avLst/>
          </a:prstGeom>
        </p:spPr>
        <p:txBody>
          <a:bodyPr anchor="t" rtlCol="false" tIns="0" lIns="0" bIns="0" rIns="0">
            <a:spAutoFit/>
          </a:bodyPr>
          <a:lstStyle/>
          <a:p>
            <a:pPr algn="l" marL="604519" indent="-302260" lvl="1">
              <a:lnSpc>
                <a:spcPts val="3023"/>
              </a:lnSpc>
              <a:buFont typeface="Arial"/>
              <a:buChar char="•"/>
            </a:pPr>
            <a:r>
              <a:rPr lang="en-US" b="true" sz="2799">
                <a:solidFill>
                  <a:srgbClr val="FFFFFF"/>
                </a:solidFill>
                <a:latin typeface="Blogger Bold"/>
                <a:ea typeface="Blogger Bold"/>
                <a:cs typeface="Blogger Bold"/>
                <a:sym typeface="Blogger Bold"/>
              </a:rPr>
              <a:t> FICHIER TASKADAPTER </a:t>
            </a:r>
          </a:p>
        </p:txBody>
      </p:sp>
      <p:sp>
        <p:nvSpPr>
          <p:cNvPr name="TextBox 8" id="8"/>
          <p:cNvSpPr txBox="true"/>
          <p:nvPr/>
        </p:nvSpPr>
        <p:spPr>
          <a:xfrm rot="0">
            <a:off x="866952" y="3468658"/>
            <a:ext cx="7245740" cy="405765"/>
          </a:xfrm>
          <a:prstGeom prst="rect">
            <a:avLst/>
          </a:prstGeom>
        </p:spPr>
        <p:txBody>
          <a:bodyPr anchor="t" rtlCol="false" tIns="0" lIns="0" bIns="0" rIns="0">
            <a:spAutoFit/>
          </a:bodyPr>
          <a:lstStyle/>
          <a:p>
            <a:pPr algn="l">
              <a:lnSpc>
                <a:spcPts val="3360"/>
              </a:lnSpc>
            </a:pPr>
            <a:r>
              <a:rPr lang="en-US" sz="2400">
                <a:solidFill>
                  <a:srgbClr val="FFFFFF"/>
                </a:solidFill>
                <a:latin typeface="Source Sans Pro"/>
                <a:ea typeface="Source Sans Pro"/>
                <a:cs typeface="Source Sans Pro"/>
                <a:sym typeface="Source Sans Pro"/>
              </a:rPr>
              <a:t>Gère l’affichage des tâches dans une liste (RecyclerView).</a:t>
            </a:r>
          </a:p>
        </p:txBody>
      </p:sp>
      <p:sp>
        <p:nvSpPr>
          <p:cNvPr name="TextBox 9" id="9"/>
          <p:cNvSpPr txBox="true"/>
          <p:nvPr/>
        </p:nvSpPr>
        <p:spPr>
          <a:xfrm rot="0">
            <a:off x="1525639" y="4350722"/>
            <a:ext cx="7245740" cy="5015865"/>
          </a:xfrm>
          <a:prstGeom prst="rect">
            <a:avLst/>
          </a:prstGeom>
        </p:spPr>
        <p:txBody>
          <a:bodyPr anchor="t" rtlCol="false" tIns="0" lIns="0" bIns="0" rIns="0">
            <a:spAutoFit/>
          </a:bodyPr>
          <a:lstStyle/>
          <a:p>
            <a:pPr algn="l">
              <a:lnSpc>
                <a:spcPts val="3360"/>
              </a:lnSpc>
            </a:pPr>
            <a:r>
              <a:rPr lang="en-US" sz="2400">
                <a:solidFill>
                  <a:srgbClr val="FFFFFF"/>
                </a:solidFill>
                <a:latin typeface="Source Sans Pro"/>
                <a:ea typeface="Source Sans Pro"/>
                <a:cs typeface="Source Sans Pro"/>
                <a:sym typeface="Source Sans Pro"/>
              </a:rPr>
              <a:t>Fonctions principales :</a:t>
            </a:r>
          </a:p>
          <a:p>
            <a:pPr algn="l" marL="518162" indent="-259081" lvl="1">
              <a:lnSpc>
                <a:spcPts val="3360"/>
              </a:lnSpc>
              <a:buFont typeface="Arial"/>
              <a:buChar char="•"/>
            </a:pPr>
            <a:r>
              <a:rPr lang="en-US" sz="2400">
                <a:solidFill>
                  <a:srgbClr val="FFFFFF"/>
                </a:solidFill>
                <a:latin typeface="Source Sans Pro"/>
                <a:ea typeface="Source Sans Pro"/>
                <a:cs typeface="Source Sans Pro"/>
                <a:sym typeface="Source Sans Pro"/>
              </a:rPr>
              <a:t>Personnalisation de l’apparence des tâches :</a:t>
            </a:r>
          </a:p>
          <a:p>
            <a:pPr algn="l" marL="1036323" indent="-345441" lvl="2">
              <a:lnSpc>
                <a:spcPts val="3360"/>
              </a:lnSpc>
              <a:buFont typeface="Arial"/>
              <a:buChar char="⚬"/>
            </a:pPr>
            <a:r>
              <a:rPr lang="en-US" sz="2400">
                <a:solidFill>
                  <a:srgbClr val="FFFFFF"/>
                </a:solidFill>
                <a:latin typeface="Source Sans Pro"/>
                <a:ea typeface="Source Sans Pro"/>
                <a:cs typeface="Source Sans Pro"/>
                <a:sym typeface="Source Sans Pro"/>
              </a:rPr>
              <a:t>Affiche l’icône de la catégorie et modifie la couleur de fond en fonction de la priorité (Rouge : Haute, Orange : Moyenne, Vert : Basse).</a:t>
            </a:r>
          </a:p>
          <a:p>
            <a:pPr algn="l" marL="518162" indent="-259081" lvl="1">
              <a:lnSpc>
                <a:spcPts val="3360"/>
              </a:lnSpc>
              <a:buFont typeface="Arial"/>
              <a:buChar char="•"/>
            </a:pPr>
            <a:r>
              <a:rPr lang="en-US" sz="2400">
                <a:solidFill>
                  <a:srgbClr val="FFFFFF"/>
                </a:solidFill>
                <a:latin typeface="Source Sans Pro"/>
                <a:ea typeface="Source Sans Pro"/>
                <a:cs typeface="Source Sans Pro"/>
                <a:sym typeface="Source Sans Pro"/>
              </a:rPr>
              <a:t>Actions utilisateur :</a:t>
            </a:r>
          </a:p>
          <a:p>
            <a:pPr algn="l" marL="1036323" indent="-345441" lvl="2">
              <a:lnSpc>
                <a:spcPts val="3360"/>
              </a:lnSpc>
              <a:buFont typeface="Arial"/>
              <a:buChar char="⚬"/>
            </a:pPr>
            <a:r>
              <a:rPr lang="en-US" sz="2400">
                <a:solidFill>
                  <a:srgbClr val="FFFFFF"/>
                </a:solidFill>
                <a:latin typeface="Source Sans Pro"/>
                <a:ea typeface="Source Sans Pro"/>
                <a:cs typeface="Source Sans Pro"/>
                <a:sym typeface="Source Sans Pro"/>
              </a:rPr>
              <a:t>Permet à l’utilisateur de modifier ou supprimer une tâche via des boutons dédiés.</a:t>
            </a:r>
          </a:p>
          <a:p>
            <a:pPr algn="l" marL="1036323" indent="-345441" lvl="2">
              <a:lnSpc>
                <a:spcPts val="3360"/>
              </a:lnSpc>
              <a:buFont typeface="Arial"/>
              <a:buChar char="⚬"/>
            </a:pPr>
            <a:r>
              <a:rPr lang="en-US" sz="2400">
                <a:solidFill>
                  <a:srgbClr val="FFFFFF"/>
                </a:solidFill>
                <a:latin typeface="Source Sans Pro"/>
                <a:ea typeface="Source Sans Pro"/>
                <a:cs typeface="Source Sans Pro"/>
                <a:sym typeface="Source Sans Pro"/>
              </a:rPr>
              <a:t>Met à jour l’état d’achèvement d’une tâche lorsque la case à cocher est activée ou désactivée.</a:t>
            </a:r>
          </a:p>
          <a:p>
            <a:pPr algn="l">
              <a:lnSpc>
                <a:spcPts val="3360"/>
              </a:lnSpc>
            </a:pPr>
          </a:p>
        </p:txBody>
      </p:sp>
      <p:grpSp>
        <p:nvGrpSpPr>
          <p:cNvPr name="Group 10" id="10"/>
          <p:cNvGrpSpPr>
            <a:grpSpLocks noChangeAspect="true"/>
          </p:cNvGrpSpPr>
          <p:nvPr/>
        </p:nvGrpSpPr>
        <p:grpSpPr>
          <a:xfrm rot="0">
            <a:off x="11788969" y="1591847"/>
            <a:ext cx="3485282" cy="6896229"/>
            <a:chOff x="0" y="0"/>
            <a:chExt cx="2620010" cy="5184140"/>
          </a:xfrm>
        </p:grpSpPr>
        <p:sp>
          <p:nvSpPr>
            <p:cNvPr name="Freeform 11" id="11"/>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81818"/>
            </a:solidFill>
          </p:spPr>
        </p:sp>
        <p:sp>
          <p:nvSpPr>
            <p:cNvPr name="Freeform 12" id="12"/>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0" t="-363" r="0" b="-363"/>
              </a:stretch>
            </a:blipFill>
          </p:spPr>
        </p:sp>
        <p:sp>
          <p:nvSpPr>
            <p:cNvPr name="Freeform 13" id="13"/>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4" id="14"/>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5" id="15"/>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6" id="16"/>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7" id="17"/>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8" id="18"/>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9" id="19"/>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956197" y="4765065"/>
            <a:ext cx="2761650" cy="3211220"/>
          </a:xfrm>
          <a:custGeom>
            <a:avLst/>
            <a:gdLst/>
            <a:ahLst/>
            <a:cxnLst/>
            <a:rect r="r" b="b" t="t" l="l"/>
            <a:pathLst>
              <a:path h="3211220" w="2761650">
                <a:moveTo>
                  <a:pt x="0" y="0"/>
                </a:moveTo>
                <a:lnTo>
                  <a:pt x="2761649" y="0"/>
                </a:lnTo>
                <a:lnTo>
                  <a:pt x="2761649" y="3211220"/>
                </a:lnTo>
                <a:lnTo>
                  <a:pt x="0" y="32112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567779" y="5276856"/>
            <a:ext cx="2757636" cy="3211220"/>
          </a:xfrm>
          <a:custGeom>
            <a:avLst/>
            <a:gdLst/>
            <a:ahLst/>
            <a:cxnLst/>
            <a:rect r="r" b="b" t="t" l="l"/>
            <a:pathLst>
              <a:path h="3211220" w="2757636">
                <a:moveTo>
                  <a:pt x="0" y="0"/>
                </a:moveTo>
                <a:lnTo>
                  <a:pt x="2757636" y="0"/>
                </a:lnTo>
                <a:lnTo>
                  <a:pt x="2757636" y="3211221"/>
                </a:lnTo>
                <a:lnTo>
                  <a:pt x="0" y="32112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14487" y="2383389"/>
            <a:ext cx="1111152" cy="277788"/>
          </a:xfrm>
          <a:custGeom>
            <a:avLst/>
            <a:gdLst/>
            <a:ahLst/>
            <a:cxnLst/>
            <a:rect r="r" b="b" t="t" l="l"/>
            <a:pathLst>
              <a:path h="277788" w="1111152">
                <a:moveTo>
                  <a:pt x="0" y="0"/>
                </a:moveTo>
                <a:lnTo>
                  <a:pt x="1111152" y="0"/>
                </a:lnTo>
                <a:lnTo>
                  <a:pt x="1111152" y="277788"/>
                </a:lnTo>
                <a:lnTo>
                  <a:pt x="0" y="2777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a:grpSpLocks noChangeAspect="true"/>
          </p:cNvGrpSpPr>
          <p:nvPr/>
        </p:nvGrpSpPr>
        <p:grpSpPr>
          <a:xfrm rot="0">
            <a:off x="9407055" y="2267028"/>
            <a:ext cx="8710214" cy="4996073"/>
            <a:chOff x="0" y="0"/>
            <a:chExt cx="7981950" cy="4578350"/>
          </a:xfrm>
        </p:grpSpPr>
        <p:sp>
          <p:nvSpPr>
            <p:cNvPr name="Freeform 7" id="7"/>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181818"/>
            </a:solidFill>
          </p:spPr>
        </p:sp>
        <p:sp>
          <p:nvSpPr>
            <p:cNvPr name="Freeform 8" id="8"/>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9" id="9"/>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0" id="10"/>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1" id="11"/>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9"/>
              <a:stretch>
                <a:fillRect l="0" t="-6585" r="0" b="-6585"/>
              </a:stretch>
            </a:blipFill>
          </p:spPr>
        </p:sp>
      </p:grpSp>
      <p:sp>
        <p:nvSpPr>
          <p:cNvPr name="TextBox 12" id="12"/>
          <p:cNvSpPr txBox="true"/>
          <p:nvPr/>
        </p:nvSpPr>
        <p:spPr>
          <a:xfrm rot="0">
            <a:off x="414487" y="1086920"/>
            <a:ext cx="11374483" cy="529591"/>
          </a:xfrm>
          <a:prstGeom prst="rect">
            <a:avLst/>
          </a:prstGeom>
        </p:spPr>
        <p:txBody>
          <a:bodyPr anchor="t" rtlCol="false" tIns="0" lIns="0" bIns="0" rIns="0">
            <a:spAutoFit/>
          </a:bodyPr>
          <a:lstStyle/>
          <a:p>
            <a:pPr algn="l">
              <a:lnSpc>
                <a:spcPts val="3780"/>
              </a:lnSpc>
            </a:pPr>
            <a:r>
              <a:rPr lang="en-US" b="true" sz="3500">
                <a:solidFill>
                  <a:srgbClr val="FFFFFF"/>
                </a:solidFill>
                <a:latin typeface="Blogger Bold"/>
                <a:ea typeface="Blogger Bold"/>
                <a:cs typeface="Blogger Bold"/>
                <a:sym typeface="Blogger Bold"/>
              </a:rPr>
              <a:t>EXPLICATION DU CODE DE LA PAGE D’ACCEUIL</a:t>
            </a:r>
          </a:p>
        </p:txBody>
      </p:sp>
      <p:sp>
        <p:nvSpPr>
          <p:cNvPr name="TextBox 13" id="13"/>
          <p:cNvSpPr txBox="true"/>
          <p:nvPr/>
        </p:nvSpPr>
        <p:spPr>
          <a:xfrm rot="0">
            <a:off x="596242" y="3073561"/>
            <a:ext cx="10214686" cy="423672"/>
          </a:xfrm>
          <a:prstGeom prst="rect">
            <a:avLst/>
          </a:prstGeom>
        </p:spPr>
        <p:txBody>
          <a:bodyPr anchor="t" rtlCol="false" tIns="0" lIns="0" bIns="0" rIns="0">
            <a:spAutoFit/>
          </a:bodyPr>
          <a:lstStyle/>
          <a:p>
            <a:pPr algn="l" marL="604519" indent="-302260" lvl="1">
              <a:lnSpc>
                <a:spcPts val="3023"/>
              </a:lnSpc>
              <a:buFont typeface="Arial"/>
              <a:buChar char="•"/>
            </a:pPr>
            <a:r>
              <a:rPr lang="en-US" b="true" sz="2799">
                <a:solidFill>
                  <a:srgbClr val="FFFFFF"/>
                </a:solidFill>
                <a:latin typeface="Blogger Bold"/>
                <a:ea typeface="Blogger Bold"/>
                <a:cs typeface="Blogger Bold"/>
                <a:sym typeface="Blogger Bold"/>
              </a:rPr>
              <a:t> FICHIER TODODATA  </a:t>
            </a:r>
          </a:p>
        </p:txBody>
      </p:sp>
      <p:sp>
        <p:nvSpPr>
          <p:cNvPr name="TextBox 14" id="14"/>
          <p:cNvSpPr txBox="true"/>
          <p:nvPr/>
        </p:nvSpPr>
        <p:spPr>
          <a:xfrm rot="0">
            <a:off x="1260475" y="3640108"/>
            <a:ext cx="7245740" cy="824865"/>
          </a:xfrm>
          <a:prstGeom prst="rect">
            <a:avLst/>
          </a:prstGeom>
        </p:spPr>
        <p:txBody>
          <a:bodyPr anchor="t" rtlCol="false" tIns="0" lIns="0" bIns="0" rIns="0">
            <a:spAutoFit/>
          </a:bodyPr>
          <a:lstStyle/>
          <a:p>
            <a:pPr algn="l">
              <a:lnSpc>
                <a:spcPts val="3360"/>
              </a:lnSpc>
            </a:pPr>
          </a:p>
          <a:p>
            <a:pPr algn="l">
              <a:lnSpc>
                <a:spcPts val="3360"/>
              </a:lnSpc>
            </a:pPr>
            <a:r>
              <a:rPr lang="en-US" sz="2400">
                <a:solidFill>
                  <a:srgbClr val="FFFFFF"/>
                </a:solidFill>
                <a:latin typeface="Source Sans Pro"/>
                <a:ea typeface="Source Sans Pro"/>
                <a:cs typeface="Source Sans Pro"/>
                <a:sym typeface="Source Sans Pro"/>
              </a:rPr>
              <a:t>Modèle de données pour représenter une tâche.</a:t>
            </a:r>
          </a:p>
        </p:txBody>
      </p:sp>
      <p:sp>
        <p:nvSpPr>
          <p:cNvPr name="TextBox 15" id="15"/>
          <p:cNvSpPr txBox="true"/>
          <p:nvPr/>
        </p:nvSpPr>
        <p:spPr>
          <a:xfrm rot="0">
            <a:off x="1525639" y="6057602"/>
            <a:ext cx="7245740" cy="824865"/>
          </a:xfrm>
          <a:prstGeom prst="rect">
            <a:avLst/>
          </a:prstGeom>
        </p:spPr>
        <p:txBody>
          <a:bodyPr anchor="t" rtlCol="false" tIns="0" lIns="0" bIns="0" rIns="0">
            <a:spAutoFit/>
          </a:bodyPr>
          <a:lstStyle/>
          <a:p>
            <a:pPr algn="l">
              <a:lnSpc>
                <a:spcPts val="3360"/>
              </a:lnSpc>
            </a:pPr>
            <a:r>
              <a:rPr lang="en-US" sz="2400">
                <a:solidFill>
                  <a:srgbClr val="FFFFFF"/>
                </a:solidFill>
                <a:latin typeface="Source Sans Pro"/>
                <a:ea typeface="Source Sans Pro"/>
                <a:cs typeface="Source Sans Pro"/>
                <a:sym typeface="Source Sans Pro"/>
              </a:rPr>
              <a:t>Point d’entrée de l’application. Charge le layout principal et initialise la navigation.</a:t>
            </a:r>
          </a:p>
        </p:txBody>
      </p:sp>
      <p:sp>
        <p:nvSpPr>
          <p:cNvPr name="TextBox 16" id="16"/>
          <p:cNvSpPr txBox="true"/>
          <p:nvPr/>
        </p:nvSpPr>
        <p:spPr>
          <a:xfrm rot="0">
            <a:off x="596242" y="5455573"/>
            <a:ext cx="10214686" cy="423672"/>
          </a:xfrm>
          <a:prstGeom prst="rect">
            <a:avLst/>
          </a:prstGeom>
        </p:spPr>
        <p:txBody>
          <a:bodyPr anchor="t" rtlCol="false" tIns="0" lIns="0" bIns="0" rIns="0">
            <a:spAutoFit/>
          </a:bodyPr>
          <a:lstStyle/>
          <a:p>
            <a:pPr algn="l" marL="604519" indent="-302260" lvl="1">
              <a:lnSpc>
                <a:spcPts val="3023"/>
              </a:lnSpc>
              <a:buFont typeface="Arial"/>
              <a:buChar char="•"/>
            </a:pPr>
            <a:r>
              <a:rPr lang="en-US" b="true" sz="2799">
                <a:solidFill>
                  <a:srgbClr val="FFFFFF"/>
                </a:solidFill>
                <a:latin typeface="Blogger Bold"/>
                <a:ea typeface="Blogger Bold"/>
                <a:cs typeface="Blogger Bold"/>
                <a:sym typeface="Blogger Bold"/>
              </a:rPr>
              <a:t>FICHIER MAINACTIVITY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634227" y="-733938"/>
            <a:ext cx="4509357" cy="5243438"/>
          </a:xfrm>
          <a:custGeom>
            <a:avLst/>
            <a:gdLst/>
            <a:ahLst/>
            <a:cxnLst/>
            <a:rect r="r" b="b" t="t" l="l"/>
            <a:pathLst>
              <a:path h="5243438" w="4509357">
                <a:moveTo>
                  <a:pt x="0" y="0"/>
                </a:moveTo>
                <a:lnTo>
                  <a:pt x="4509357" y="0"/>
                </a:lnTo>
                <a:lnTo>
                  <a:pt x="4509357" y="5243438"/>
                </a:lnTo>
                <a:lnTo>
                  <a:pt x="0" y="52434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101740"/>
            <a:ext cx="4502802" cy="5243438"/>
          </a:xfrm>
          <a:custGeom>
            <a:avLst/>
            <a:gdLst/>
            <a:ahLst/>
            <a:cxnLst/>
            <a:rect r="r" b="b" t="t" l="l"/>
            <a:pathLst>
              <a:path h="5243438" w="4502802">
                <a:moveTo>
                  <a:pt x="0" y="0"/>
                </a:moveTo>
                <a:lnTo>
                  <a:pt x="4502802" y="0"/>
                </a:lnTo>
                <a:lnTo>
                  <a:pt x="4502802" y="5243438"/>
                </a:lnTo>
                <a:lnTo>
                  <a:pt x="0" y="52434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819599" y="395486"/>
            <a:ext cx="7160022" cy="858393"/>
          </a:xfrm>
          <a:prstGeom prst="rect">
            <a:avLst/>
          </a:prstGeom>
        </p:spPr>
        <p:txBody>
          <a:bodyPr anchor="t" rtlCol="false" tIns="0" lIns="0" bIns="0" rIns="0">
            <a:spAutoFit/>
          </a:bodyPr>
          <a:lstStyle/>
          <a:p>
            <a:pPr algn="l">
              <a:lnSpc>
                <a:spcPts val="6156"/>
              </a:lnSpc>
            </a:pPr>
            <a:r>
              <a:rPr lang="en-US" b="true" sz="5700">
                <a:solidFill>
                  <a:srgbClr val="FFFFFF"/>
                </a:solidFill>
                <a:latin typeface="Blogger Bold"/>
                <a:ea typeface="Blogger Bold"/>
                <a:cs typeface="Blogger Bold"/>
                <a:sym typeface="Blogger Bold"/>
              </a:rPr>
              <a:t>4-RESSOURCES XML :</a:t>
            </a:r>
          </a:p>
        </p:txBody>
      </p:sp>
      <p:sp>
        <p:nvSpPr>
          <p:cNvPr name="TextBox 6" id="6"/>
          <p:cNvSpPr txBox="true"/>
          <p:nvPr/>
        </p:nvSpPr>
        <p:spPr>
          <a:xfrm rot="0">
            <a:off x="10733881" y="1894338"/>
            <a:ext cx="7245740" cy="5434965"/>
          </a:xfrm>
          <a:prstGeom prst="rect">
            <a:avLst/>
          </a:prstGeom>
        </p:spPr>
        <p:txBody>
          <a:bodyPr anchor="t" rtlCol="false" tIns="0" lIns="0" bIns="0" rIns="0">
            <a:spAutoFit/>
          </a:bodyPr>
          <a:lstStyle/>
          <a:p>
            <a:pPr algn="l" marL="518162" indent="-259081" lvl="1">
              <a:lnSpc>
                <a:spcPts val="3360"/>
              </a:lnSpc>
              <a:buFont typeface="Arial"/>
              <a:buChar char="•"/>
            </a:pPr>
            <a:r>
              <a:rPr lang="en-US" sz="2400">
                <a:solidFill>
                  <a:srgbClr val="FFFFFF"/>
                </a:solidFill>
                <a:latin typeface="Source Sans Pro"/>
                <a:ea typeface="Source Sans Pro"/>
                <a:cs typeface="Source Sans Pro"/>
                <a:sym typeface="Source Sans Pro"/>
              </a:rPr>
              <a:t>colors.xml :</a:t>
            </a:r>
          </a:p>
          <a:p>
            <a:pPr algn="l">
              <a:lnSpc>
                <a:spcPts val="3360"/>
              </a:lnSpc>
            </a:pPr>
            <a:r>
              <a:rPr lang="en-US" sz="2400">
                <a:solidFill>
                  <a:srgbClr val="FFFFFF"/>
                </a:solidFill>
                <a:latin typeface="Source Sans Pro"/>
                <a:ea typeface="Source Sans Pro"/>
                <a:cs typeface="Source Sans Pro"/>
                <a:sym typeface="Source Sans Pro"/>
              </a:rPr>
              <a:t>     </a:t>
            </a:r>
            <a:r>
              <a:rPr lang="en-US" sz="2400">
                <a:solidFill>
                  <a:srgbClr val="FFFFFF"/>
                </a:solidFill>
                <a:latin typeface="Source Sans Pro"/>
                <a:ea typeface="Source Sans Pro"/>
                <a:cs typeface="Source Sans Pro"/>
                <a:sym typeface="Source Sans Pro"/>
              </a:rPr>
              <a:t>Définit les couleurs principales, secondaires, et spécifiques aux catégories </a:t>
            </a:r>
          </a:p>
          <a:p>
            <a:pPr algn="l">
              <a:lnSpc>
                <a:spcPts val="3360"/>
              </a:lnSpc>
            </a:pPr>
          </a:p>
          <a:p>
            <a:pPr algn="l" marL="518162" indent="-259081" lvl="1">
              <a:lnSpc>
                <a:spcPts val="3360"/>
              </a:lnSpc>
              <a:buFont typeface="Arial"/>
              <a:buChar char="•"/>
            </a:pPr>
            <a:r>
              <a:rPr lang="en-US" sz="2400">
                <a:solidFill>
                  <a:srgbClr val="FFFFFF"/>
                </a:solidFill>
                <a:latin typeface="Source Sans Pro"/>
                <a:ea typeface="Source Sans Pro"/>
                <a:cs typeface="Source Sans Pro"/>
                <a:sym typeface="Source Sans Pro"/>
              </a:rPr>
              <a:t>strings.xml :</a:t>
            </a:r>
          </a:p>
          <a:p>
            <a:pPr algn="l">
              <a:lnSpc>
                <a:spcPts val="3360"/>
              </a:lnSpc>
            </a:pPr>
            <a:r>
              <a:rPr lang="en-US" sz="2400">
                <a:solidFill>
                  <a:srgbClr val="FFFFFF"/>
                </a:solidFill>
                <a:latin typeface="Source Sans Pro"/>
                <a:ea typeface="Source Sans Pro"/>
                <a:cs typeface="Source Sans Pro"/>
                <a:sym typeface="Source Sans Pro"/>
              </a:rPr>
              <a:t>Contient les textes statiques affichés dans l'application, comme les étiquettes des champs et les messages​.</a:t>
            </a:r>
          </a:p>
          <a:p>
            <a:pPr algn="l">
              <a:lnSpc>
                <a:spcPts val="3360"/>
              </a:lnSpc>
            </a:pPr>
          </a:p>
          <a:p>
            <a:pPr algn="l" marL="518162" indent="-259081" lvl="1">
              <a:lnSpc>
                <a:spcPts val="3360"/>
              </a:lnSpc>
              <a:buFont typeface="Arial"/>
              <a:buChar char="•"/>
            </a:pPr>
            <a:r>
              <a:rPr lang="en-US" sz="2400">
                <a:solidFill>
                  <a:srgbClr val="FFFFFF"/>
                </a:solidFill>
                <a:latin typeface="Source Sans Pro"/>
                <a:ea typeface="Source Sans Pro"/>
                <a:cs typeface="Source Sans Pro"/>
                <a:sym typeface="Source Sans Pro"/>
              </a:rPr>
              <a:t>themes.xml :</a:t>
            </a:r>
          </a:p>
          <a:p>
            <a:pPr algn="l">
              <a:lnSpc>
                <a:spcPts val="3360"/>
              </a:lnSpc>
            </a:pPr>
            <a:r>
              <a:rPr lang="en-US" sz="2400">
                <a:solidFill>
                  <a:srgbClr val="FFFFFF"/>
                </a:solidFill>
                <a:latin typeface="Source Sans Pro"/>
                <a:ea typeface="Source Sans Pro"/>
                <a:cs typeface="Source Sans Pro"/>
                <a:sym typeface="Source Sans Pro"/>
              </a:rPr>
              <a:t>Gère l'apparence globale de l'application avec un thème basé sur Material Design et un thème personnalisé pour les dialogues​</a:t>
            </a:r>
          </a:p>
          <a:p>
            <a:pPr algn="l">
              <a:lnSpc>
                <a:spcPts val="3360"/>
              </a:lnSpc>
            </a:pPr>
          </a:p>
        </p:txBody>
      </p:sp>
      <p:grpSp>
        <p:nvGrpSpPr>
          <p:cNvPr name="Group 7" id="7"/>
          <p:cNvGrpSpPr>
            <a:grpSpLocks noChangeAspect="true"/>
          </p:cNvGrpSpPr>
          <p:nvPr/>
        </p:nvGrpSpPr>
        <p:grpSpPr>
          <a:xfrm rot="0">
            <a:off x="0" y="2723459"/>
            <a:ext cx="11158223" cy="6400222"/>
            <a:chOff x="0" y="0"/>
            <a:chExt cx="7981950" cy="4578350"/>
          </a:xfrm>
        </p:grpSpPr>
        <p:sp>
          <p:nvSpPr>
            <p:cNvPr name="Freeform 8" id="8"/>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181818"/>
            </a:solidFill>
          </p:spPr>
        </p:sp>
        <p:sp>
          <p:nvSpPr>
            <p:cNvPr name="Freeform 9" id="9"/>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0" id="10"/>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1" id="11"/>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2" id="12"/>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7"/>
              <a:stretch>
                <a:fillRect l="0" t="-7520" r="0" b="-7520"/>
              </a:stretch>
            </a:blip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4765982" y="-175962"/>
            <a:ext cx="3692428" cy="4293520"/>
          </a:xfrm>
          <a:custGeom>
            <a:avLst/>
            <a:gdLst/>
            <a:ahLst/>
            <a:cxnLst/>
            <a:rect r="r" b="b" t="t" l="l"/>
            <a:pathLst>
              <a:path h="4293520" w="3692428">
                <a:moveTo>
                  <a:pt x="0" y="0"/>
                </a:moveTo>
                <a:lnTo>
                  <a:pt x="3692428" y="0"/>
                </a:lnTo>
                <a:lnTo>
                  <a:pt x="3692428" y="4293521"/>
                </a:lnTo>
                <a:lnTo>
                  <a:pt x="0" y="42935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246653" y="508322"/>
            <a:ext cx="3687061" cy="4293520"/>
          </a:xfrm>
          <a:custGeom>
            <a:avLst/>
            <a:gdLst/>
            <a:ahLst/>
            <a:cxnLst/>
            <a:rect r="r" b="b" t="t" l="l"/>
            <a:pathLst>
              <a:path h="4293520" w="3687061">
                <a:moveTo>
                  <a:pt x="0" y="0"/>
                </a:moveTo>
                <a:lnTo>
                  <a:pt x="3687061" y="0"/>
                </a:lnTo>
                <a:lnTo>
                  <a:pt x="3687061" y="4293521"/>
                </a:lnTo>
                <a:lnTo>
                  <a:pt x="0" y="42935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9377234" y="108324"/>
            <a:ext cx="8838801" cy="10070351"/>
            <a:chOff x="0" y="0"/>
            <a:chExt cx="11785068" cy="13427135"/>
          </a:xfrm>
        </p:grpSpPr>
        <p:pic>
          <p:nvPicPr>
            <p:cNvPr name="Picture 6" id="6"/>
            <p:cNvPicPr>
              <a:picLocks noChangeAspect="true"/>
            </p:cNvPicPr>
            <p:nvPr/>
          </p:nvPicPr>
          <p:blipFill>
            <a:blip r:embed="rId7"/>
            <a:srcRect l="0" t="14796" r="0" b="14796"/>
            <a:stretch>
              <a:fillRect/>
            </a:stretch>
          </p:blipFill>
          <p:spPr>
            <a:xfrm flipH="false" flipV="false">
              <a:off x="0" y="0"/>
              <a:ext cx="11785068" cy="4391045"/>
            </a:xfrm>
            <a:prstGeom prst="rect">
              <a:avLst/>
            </a:prstGeom>
          </p:spPr>
        </p:pic>
        <p:pic>
          <p:nvPicPr>
            <p:cNvPr name="Picture 7" id="7"/>
            <p:cNvPicPr>
              <a:picLocks noChangeAspect="true"/>
            </p:cNvPicPr>
            <p:nvPr/>
          </p:nvPicPr>
          <p:blipFill>
            <a:blip r:embed="rId8"/>
            <a:srcRect l="0" t="12466" r="0" b="12466"/>
            <a:stretch>
              <a:fillRect/>
            </a:stretch>
          </p:blipFill>
          <p:spPr>
            <a:xfrm flipH="false" flipV="false">
              <a:off x="0" y="4518045"/>
              <a:ext cx="11785068" cy="4391045"/>
            </a:xfrm>
            <a:prstGeom prst="rect">
              <a:avLst/>
            </a:prstGeom>
          </p:spPr>
        </p:pic>
        <p:pic>
          <p:nvPicPr>
            <p:cNvPr name="Picture 8" id="8"/>
            <p:cNvPicPr>
              <a:picLocks noChangeAspect="true"/>
            </p:cNvPicPr>
            <p:nvPr/>
          </p:nvPicPr>
          <p:blipFill>
            <a:blip r:embed="rId9"/>
            <a:srcRect l="0" t="15089" r="0" b="15089"/>
            <a:stretch>
              <a:fillRect/>
            </a:stretch>
          </p:blipFill>
          <p:spPr>
            <a:xfrm flipH="false" flipV="false">
              <a:off x="0" y="9036090"/>
              <a:ext cx="11785068" cy="4391045"/>
            </a:xfrm>
            <a:prstGeom prst="rect">
              <a:avLst/>
            </a:prstGeom>
          </p:spPr>
        </p:pic>
      </p:grpSp>
      <p:sp>
        <p:nvSpPr>
          <p:cNvPr name="Freeform 9" id="9"/>
          <p:cNvSpPr/>
          <p:nvPr/>
        </p:nvSpPr>
        <p:spPr>
          <a:xfrm flipH="false" flipV="false" rot="0">
            <a:off x="1935469" y="3083939"/>
            <a:ext cx="1111152" cy="277788"/>
          </a:xfrm>
          <a:custGeom>
            <a:avLst/>
            <a:gdLst/>
            <a:ahLst/>
            <a:cxnLst/>
            <a:rect r="r" b="b" t="t" l="l"/>
            <a:pathLst>
              <a:path h="277788" w="1111152">
                <a:moveTo>
                  <a:pt x="0" y="0"/>
                </a:moveTo>
                <a:lnTo>
                  <a:pt x="1111152" y="0"/>
                </a:lnTo>
                <a:lnTo>
                  <a:pt x="1111152" y="277788"/>
                </a:lnTo>
                <a:lnTo>
                  <a:pt x="0" y="27778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a:grpSpLocks noChangeAspect="true"/>
          </p:cNvGrpSpPr>
          <p:nvPr/>
        </p:nvGrpSpPr>
        <p:grpSpPr>
          <a:xfrm rot="0">
            <a:off x="503585" y="3571277"/>
            <a:ext cx="8364425" cy="6715723"/>
            <a:chOff x="0" y="0"/>
            <a:chExt cx="7467600" cy="5995670"/>
          </a:xfrm>
        </p:grpSpPr>
        <p:sp>
          <p:nvSpPr>
            <p:cNvPr name="Freeform 11" id="11"/>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181818"/>
            </a:solidFill>
          </p:spPr>
        </p:sp>
        <p:sp>
          <p:nvSpPr>
            <p:cNvPr name="Freeform 12" id="12"/>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13" id="13"/>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4" id="14"/>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12"/>
              <a:stretch>
                <a:fillRect l="0" t="-14755" r="0" b="-14755"/>
              </a:stretch>
            </a:blipFill>
          </p:spPr>
        </p:sp>
      </p:grpSp>
      <p:sp>
        <p:nvSpPr>
          <p:cNvPr name="TextBox 15" id="15"/>
          <p:cNvSpPr txBox="true"/>
          <p:nvPr/>
        </p:nvSpPr>
        <p:spPr>
          <a:xfrm rot="0">
            <a:off x="-5638" y="1015639"/>
            <a:ext cx="9382873" cy="1639443"/>
          </a:xfrm>
          <a:prstGeom prst="rect">
            <a:avLst/>
          </a:prstGeom>
        </p:spPr>
        <p:txBody>
          <a:bodyPr anchor="t" rtlCol="false" tIns="0" lIns="0" bIns="0" rIns="0">
            <a:spAutoFit/>
          </a:bodyPr>
          <a:lstStyle/>
          <a:p>
            <a:pPr algn="l">
              <a:lnSpc>
                <a:spcPts val="6156"/>
              </a:lnSpc>
            </a:pPr>
            <a:r>
              <a:rPr lang="en-US" b="true" sz="5700">
                <a:solidFill>
                  <a:srgbClr val="FFFFFF"/>
                </a:solidFill>
                <a:latin typeface="Blogger Bold"/>
                <a:ea typeface="Blogger Bold"/>
                <a:cs typeface="Blogger Bold"/>
                <a:sym typeface="Blogger Bold"/>
              </a:rPr>
              <a:t>5-INTÉGRATION DE FIREBASE DANS L'APPLICATION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941246" y="7720510"/>
            <a:ext cx="2281399" cy="2652789"/>
          </a:xfrm>
          <a:custGeom>
            <a:avLst/>
            <a:gdLst/>
            <a:ahLst/>
            <a:cxnLst/>
            <a:rect r="r" b="b" t="t" l="l"/>
            <a:pathLst>
              <a:path h="2652789" w="2281399">
                <a:moveTo>
                  <a:pt x="0" y="0"/>
                </a:moveTo>
                <a:lnTo>
                  <a:pt x="2281399" y="0"/>
                </a:lnTo>
                <a:lnTo>
                  <a:pt x="2281399" y="2652789"/>
                </a:lnTo>
                <a:lnTo>
                  <a:pt x="0" y="26527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20374" y="8143301"/>
            <a:ext cx="2278083" cy="2652789"/>
          </a:xfrm>
          <a:custGeom>
            <a:avLst/>
            <a:gdLst/>
            <a:ahLst/>
            <a:cxnLst/>
            <a:rect r="r" b="b" t="t" l="l"/>
            <a:pathLst>
              <a:path h="2652789" w="2278083">
                <a:moveTo>
                  <a:pt x="0" y="0"/>
                </a:moveTo>
                <a:lnTo>
                  <a:pt x="2278083" y="0"/>
                </a:lnTo>
                <a:lnTo>
                  <a:pt x="2278083" y="2652789"/>
                </a:lnTo>
                <a:lnTo>
                  <a:pt x="0" y="26527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77327" y="3087704"/>
            <a:ext cx="1111152" cy="277788"/>
          </a:xfrm>
          <a:custGeom>
            <a:avLst/>
            <a:gdLst/>
            <a:ahLst/>
            <a:cxnLst/>
            <a:rect r="r" b="b" t="t" l="l"/>
            <a:pathLst>
              <a:path h="277788" w="1111152">
                <a:moveTo>
                  <a:pt x="0" y="0"/>
                </a:moveTo>
                <a:lnTo>
                  <a:pt x="1111152" y="0"/>
                </a:lnTo>
                <a:lnTo>
                  <a:pt x="1111152" y="277788"/>
                </a:lnTo>
                <a:lnTo>
                  <a:pt x="0" y="2777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9894144" y="3765822"/>
            <a:ext cx="7508915" cy="4570063"/>
          </a:xfrm>
          <a:custGeom>
            <a:avLst/>
            <a:gdLst/>
            <a:ahLst/>
            <a:cxnLst/>
            <a:rect r="r" b="b" t="t" l="l"/>
            <a:pathLst>
              <a:path h="4570063" w="7508915">
                <a:moveTo>
                  <a:pt x="0" y="0"/>
                </a:moveTo>
                <a:lnTo>
                  <a:pt x="7508915" y="0"/>
                </a:lnTo>
                <a:lnTo>
                  <a:pt x="7508915" y="4570063"/>
                </a:lnTo>
                <a:lnTo>
                  <a:pt x="0" y="4570063"/>
                </a:lnTo>
                <a:lnTo>
                  <a:pt x="0" y="0"/>
                </a:lnTo>
                <a:close/>
              </a:path>
            </a:pathLst>
          </a:custGeom>
          <a:blipFill>
            <a:blip r:embed="rId9"/>
            <a:stretch>
              <a:fillRect l="0" t="-9537" r="0" b="0"/>
            </a:stretch>
          </a:blipFill>
        </p:spPr>
      </p:sp>
      <p:sp>
        <p:nvSpPr>
          <p:cNvPr name="Freeform 7" id="7"/>
          <p:cNvSpPr/>
          <p:nvPr/>
        </p:nvSpPr>
        <p:spPr>
          <a:xfrm flipH="false" flipV="false" rot="0">
            <a:off x="8581064" y="2135838"/>
            <a:ext cx="9283162" cy="6693439"/>
          </a:xfrm>
          <a:custGeom>
            <a:avLst/>
            <a:gdLst/>
            <a:ahLst/>
            <a:cxnLst/>
            <a:rect r="r" b="b" t="t" l="l"/>
            <a:pathLst>
              <a:path h="6693439" w="9283162">
                <a:moveTo>
                  <a:pt x="0" y="0"/>
                </a:moveTo>
                <a:lnTo>
                  <a:pt x="9283162" y="0"/>
                </a:lnTo>
                <a:lnTo>
                  <a:pt x="9283162" y="6693439"/>
                </a:lnTo>
                <a:lnTo>
                  <a:pt x="0" y="6693439"/>
                </a:lnTo>
                <a:lnTo>
                  <a:pt x="0" y="0"/>
                </a:lnTo>
                <a:close/>
              </a:path>
            </a:pathLst>
          </a:custGeom>
          <a:blipFill>
            <a:blip r:embed="rId10"/>
            <a:stretch>
              <a:fillRect l="0" t="0" r="0" b="0"/>
            </a:stretch>
          </a:blipFill>
        </p:spPr>
      </p:sp>
      <p:sp>
        <p:nvSpPr>
          <p:cNvPr name="TextBox 8" id="8"/>
          <p:cNvSpPr txBox="true"/>
          <p:nvPr/>
        </p:nvSpPr>
        <p:spPr>
          <a:xfrm rot="0">
            <a:off x="582318" y="86359"/>
            <a:ext cx="9106161" cy="1639443"/>
          </a:xfrm>
          <a:prstGeom prst="rect">
            <a:avLst/>
          </a:prstGeom>
        </p:spPr>
        <p:txBody>
          <a:bodyPr anchor="t" rtlCol="false" tIns="0" lIns="0" bIns="0" rIns="0">
            <a:spAutoFit/>
          </a:bodyPr>
          <a:lstStyle/>
          <a:p>
            <a:pPr algn="ctr">
              <a:lnSpc>
                <a:spcPts val="6156"/>
              </a:lnSpc>
            </a:pPr>
            <a:r>
              <a:rPr lang="en-US" b="true" sz="5700">
                <a:solidFill>
                  <a:srgbClr val="FFFFFF"/>
                </a:solidFill>
                <a:latin typeface="Blogger Bold"/>
                <a:ea typeface="Blogger Bold"/>
                <a:cs typeface="Blogger Bold"/>
                <a:sym typeface="Blogger Bold"/>
              </a:rPr>
              <a:t>CONFIGURATION FIREBASE DANS L'APPLICATION</a:t>
            </a:r>
          </a:p>
        </p:txBody>
      </p:sp>
      <p:sp>
        <p:nvSpPr>
          <p:cNvPr name="TextBox 9" id="9"/>
          <p:cNvSpPr txBox="true"/>
          <p:nvPr/>
        </p:nvSpPr>
        <p:spPr>
          <a:xfrm rot="0">
            <a:off x="1111696" y="2135838"/>
            <a:ext cx="8576783" cy="1566672"/>
          </a:xfrm>
          <a:prstGeom prst="rect">
            <a:avLst/>
          </a:prstGeom>
        </p:spPr>
        <p:txBody>
          <a:bodyPr anchor="t" rtlCol="false" tIns="0" lIns="0" bIns="0" rIns="0">
            <a:spAutoFit/>
          </a:bodyPr>
          <a:lstStyle/>
          <a:p>
            <a:pPr algn="l">
              <a:lnSpc>
                <a:spcPts val="3023"/>
              </a:lnSpc>
            </a:pPr>
            <a:r>
              <a:rPr lang="en-US" sz="2799" b="true">
                <a:solidFill>
                  <a:srgbClr val="FFFFFF"/>
                </a:solidFill>
                <a:latin typeface="Blogger Bold"/>
                <a:ea typeface="Blogger Bold"/>
                <a:cs typeface="Blogger Bold"/>
                <a:sym typeface="Blogger Bold"/>
              </a:rPr>
              <a:t>GOOGLE-SERVICES.JSON : CE FICHIER LIE L'APPLICATION AU PROJET FIREBASE KOTLINTODOPRACTICE-D16B9.</a:t>
            </a:r>
          </a:p>
          <a:p>
            <a:pPr algn="l">
              <a:lnSpc>
                <a:spcPts val="3023"/>
              </a:lnSpc>
            </a:pPr>
          </a:p>
        </p:txBody>
      </p:sp>
      <p:sp>
        <p:nvSpPr>
          <p:cNvPr name="TextBox 10" id="10"/>
          <p:cNvSpPr txBox="true"/>
          <p:nvPr/>
        </p:nvSpPr>
        <p:spPr>
          <a:xfrm rot="0">
            <a:off x="823035" y="3427708"/>
            <a:ext cx="7408243" cy="2920365"/>
          </a:xfrm>
          <a:prstGeom prst="rect">
            <a:avLst/>
          </a:prstGeom>
        </p:spPr>
        <p:txBody>
          <a:bodyPr anchor="t" rtlCol="false" tIns="0" lIns="0" bIns="0" rIns="0">
            <a:spAutoFit/>
          </a:bodyPr>
          <a:lstStyle/>
          <a:p>
            <a:pPr algn="l" marL="1036323" indent="-345441" lvl="2">
              <a:lnSpc>
                <a:spcPts val="3360"/>
              </a:lnSpc>
              <a:buFont typeface="Arial"/>
              <a:buChar char="⚬"/>
            </a:pPr>
            <a:r>
              <a:rPr lang="en-US" sz="2400">
                <a:solidFill>
                  <a:srgbClr val="FFFFFF"/>
                </a:solidFill>
                <a:latin typeface="Source Sans Pro"/>
                <a:ea typeface="Source Sans Pro"/>
                <a:cs typeface="Source Sans Pro"/>
                <a:sym typeface="Source Sans Pro"/>
              </a:rPr>
              <a:t>Project Info : Contient l'ID et le numéro du projet Firebase, ainsi que le bucket de stockage Firebase​</a:t>
            </a:r>
          </a:p>
          <a:p>
            <a:pPr algn="l" marL="1036323" indent="-345441" lvl="2">
              <a:lnSpc>
                <a:spcPts val="3360"/>
              </a:lnSpc>
              <a:buFont typeface="Arial"/>
              <a:buChar char="⚬"/>
            </a:pPr>
            <a:r>
              <a:rPr lang="en-US" sz="2400">
                <a:solidFill>
                  <a:srgbClr val="FFFFFF"/>
                </a:solidFill>
                <a:latin typeface="Source Sans Pro"/>
                <a:ea typeface="Source Sans Pro"/>
                <a:cs typeface="Source Sans Pro"/>
                <a:sym typeface="Source Sans Pro"/>
              </a:rPr>
              <a:t>API Key : Permet à l'application d'accéder aux services Firebase en toute sécurité.</a:t>
            </a:r>
          </a:p>
          <a:p>
            <a:pPr algn="l" marL="1036323" indent="-345441" lvl="2">
              <a:lnSpc>
                <a:spcPts val="3360"/>
              </a:lnSpc>
              <a:buFont typeface="Arial"/>
              <a:buChar char="⚬"/>
            </a:pPr>
            <a:r>
              <a:rPr lang="en-US" sz="2400">
                <a:solidFill>
                  <a:srgbClr val="FFFFFF"/>
                </a:solidFill>
                <a:latin typeface="Source Sans Pro"/>
                <a:ea typeface="Source Sans Pro"/>
                <a:cs typeface="Source Sans Pro"/>
                <a:sym typeface="Source Sans Pro"/>
              </a:rPr>
              <a:t>Package Name : Identifie l'application Android liée à ce projet Firebase.</a:t>
            </a:r>
          </a:p>
          <a:p>
            <a:pPr algn="l">
              <a:lnSpc>
                <a:spcPts val="3360"/>
              </a:lnSpc>
            </a:pPr>
          </a:p>
        </p:txBody>
      </p:sp>
      <p:sp>
        <p:nvSpPr>
          <p:cNvPr name="TextBox 11" id="11"/>
          <p:cNvSpPr txBox="true"/>
          <p:nvPr/>
        </p:nvSpPr>
        <p:spPr>
          <a:xfrm rot="0">
            <a:off x="847007" y="6556808"/>
            <a:ext cx="8576783" cy="423672"/>
          </a:xfrm>
          <a:prstGeom prst="rect">
            <a:avLst/>
          </a:prstGeom>
        </p:spPr>
        <p:txBody>
          <a:bodyPr anchor="t" rtlCol="false" tIns="0" lIns="0" bIns="0" rIns="0">
            <a:spAutoFit/>
          </a:bodyPr>
          <a:lstStyle/>
          <a:p>
            <a:pPr algn="l">
              <a:lnSpc>
                <a:spcPts val="3023"/>
              </a:lnSpc>
            </a:pPr>
            <a:r>
              <a:rPr lang="en-US" b="true" sz="2799">
                <a:solidFill>
                  <a:srgbClr val="FFFFFF"/>
                </a:solidFill>
                <a:latin typeface="Blogger Bold"/>
                <a:ea typeface="Blogger Bold"/>
                <a:cs typeface="Blogger Bold"/>
                <a:sym typeface="Blogger Bold"/>
              </a:rPr>
              <a:t>INITIALISATION DE FIREBASE :</a:t>
            </a:r>
          </a:p>
        </p:txBody>
      </p:sp>
      <p:sp>
        <p:nvSpPr>
          <p:cNvPr name="TextBox 12" id="12"/>
          <p:cNvSpPr txBox="true"/>
          <p:nvPr/>
        </p:nvSpPr>
        <p:spPr>
          <a:xfrm rot="0">
            <a:off x="847007" y="7033834"/>
            <a:ext cx="7408243" cy="2082165"/>
          </a:xfrm>
          <a:prstGeom prst="rect">
            <a:avLst/>
          </a:prstGeom>
        </p:spPr>
        <p:txBody>
          <a:bodyPr anchor="t" rtlCol="false" tIns="0" lIns="0" bIns="0" rIns="0">
            <a:spAutoFit/>
          </a:bodyPr>
          <a:lstStyle/>
          <a:p>
            <a:pPr algn="l">
              <a:lnSpc>
                <a:spcPts val="3360"/>
              </a:lnSpc>
            </a:pPr>
            <a:r>
              <a:rPr lang="en-US" sz="2400">
                <a:solidFill>
                  <a:srgbClr val="FFFFFF"/>
                </a:solidFill>
                <a:latin typeface="Source Sans Pro"/>
                <a:ea typeface="Source Sans Pro"/>
                <a:cs typeface="Source Sans Pro"/>
                <a:sym typeface="Source Sans Pro"/>
              </a:rPr>
              <a:t>Dans le fichier build.gradle :</a:t>
            </a:r>
          </a:p>
          <a:p>
            <a:pPr algn="l" marL="518162" indent="-259081" lvl="1">
              <a:lnSpc>
                <a:spcPts val="3360"/>
              </a:lnSpc>
              <a:buFont typeface="Arial"/>
              <a:buChar char="•"/>
            </a:pPr>
            <a:r>
              <a:rPr lang="en-US" sz="2400">
                <a:solidFill>
                  <a:srgbClr val="FFFFFF"/>
                </a:solidFill>
                <a:latin typeface="Source Sans Pro"/>
                <a:ea typeface="Source Sans Pro"/>
                <a:cs typeface="Source Sans Pro"/>
                <a:sym typeface="Source Sans Pro"/>
              </a:rPr>
              <a:t>Ajoutez le plugin de services Google pour Firebase </a:t>
            </a:r>
          </a:p>
          <a:p>
            <a:pPr algn="l">
              <a:lnSpc>
                <a:spcPts val="3360"/>
              </a:lnSpc>
            </a:pPr>
          </a:p>
          <a:p>
            <a:pPr algn="l" marL="518162" indent="-259081" lvl="1">
              <a:lnSpc>
                <a:spcPts val="3360"/>
              </a:lnSpc>
              <a:buFont typeface="Arial"/>
              <a:buChar char="•"/>
            </a:pPr>
            <a:r>
              <a:rPr lang="en-US" sz="2400">
                <a:solidFill>
                  <a:srgbClr val="FFFFFF"/>
                </a:solidFill>
                <a:latin typeface="Source Sans Pro"/>
                <a:ea typeface="Source Sans Pro"/>
                <a:cs typeface="Source Sans Pro"/>
                <a:sym typeface="Source Sans Pro"/>
              </a:rPr>
              <a:t>Ajoutez les dépendances Firebase nécessaires</a:t>
            </a:r>
          </a:p>
          <a:p>
            <a:pPr algn="l">
              <a:lnSpc>
                <a:spcPts val="336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7992203" y="8960605"/>
            <a:ext cx="2281399" cy="2652789"/>
          </a:xfrm>
          <a:custGeom>
            <a:avLst/>
            <a:gdLst/>
            <a:ahLst/>
            <a:cxnLst/>
            <a:rect r="r" b="b" t="t" l="l"/>
            <a:pathLst>
              <a:path h="2652789" w="2281399">
                <a:moveTo>
                  <a:pt x="0" y="0"/>
                </a:moveTo>
                <a:lnTo>
                  <a:pt x="2281399" y="0"/>
                </a:lnTo>
                <a:lnTo>
                  <a:pt x="2281399" y="2652790"/>
                </a:lnTo>
                <a:lnTo>
                  <a:pt x="0" y="26527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004959" y="8960605"/>
            <a:ext cx="2278083" cy="2652789"/>
          </a:xfrm>
          <a:custGeom>
            <a:avLst/>
            <a:gdLst/>
            <a:ahLst/>
            <a:cxnLst/>
            <a:rect r="r" b="b" t="t" l="l"/>
            <a:pathLst>
              <a:path h="2652789" w="2278083">
                <a:moveTo>
                  <a:pt x="0" y="0"/>
                </a:moveTo>
                <a:lnTo>
                  <a:pt x="2278082" y="0"/>
                </a:lnTo>
                <a:lnTo>
                  <a:pt x="2278082" y="2652790"/>
                </a:lnTo>
                <a:lnTo>
                  <a:pt x="0" y="26527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77327" y="3087704"/>
            <a:ext cx="1111152" cy="277788"/>
          </a:xfrm>
          <a:custGeom>
            <a:avLst/>
            <a:gdLst/>
            <a:ahLst/>
            <a:cxnLst/>
            <a:rect r="r" b="b" t="t" l="l"/>
            <a:pathLst>
              <a:path h="277788" w="1111152">
                <a:moveTo>
                  <a:pt x="0" y="0"/>
                </a:moveTo>
                <a:lnTo>
                  <a:pt x="1111152" y="0"/>
                </a:lnTo>
                <a:lnTo>
                  <a:pt x="1111152" y="277788"/>
                </a:lnTo>
                <a:lnTo>
                  <a:pt x="0" y="2777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031379" y="707476"/>
            <a:ext cx="6722618" cy="4760456"/>
          </a:xfrm>
          <a:custGeom>
            <a:avLst/>
            <a:gdLst/>
            <a:ahLst/>
            <a:cxnLst/>
            <a:rect r="r" b="b" t="t" l="l"/>
            <a:pathLst>
              <a:path h="4760456" w="6722618">
                <a:moveTo>
                  <a:pt x="0" y="0"/>
                </a:moveTo>
                <a:lnTo>
                  <a:pt x="6722618" y="0"/>
                </a:lnTo>
                <a:lnTo>
                  <a:pt x="6722618" y="4760456"/>
                </a:lnTo>
                <a:lnTo>
                  <a:pt x="0" y="4760456"/>
                </a:lnTo>
                <a:lnTo>
                  <a:pt x="0" y="0"/>
                </a:lnTo>
                <a:close/>
              </a:path>
            </a:pathLst>
          </a:custGeom>
          <a:blipFill>
            <a:blip r:embed="rId9"/>
            <a:stretch>
              <a:fillRect l="0" t="-1822" r="0" b="0"/>
            </a:stretch>
          </a:blipFill>
        </p:spPr>
      </p:sp>
      <p:sp>
        <p:nvSpPr>
          <p:cNvPr name="Freeform 7" id="7"/>
          <p:cNvSpPr/>
          <p:nvPr/>
        </p:nvSpPr>
        <p:spPr>
          <a:xfrm flipH="false" flipV="false" rot="0">
            <a:off x="10721867" y="5635316"/>
            <a:ext cx="5341641" cy="4170387"/>
          </a:xfrm>
          <a:custGeom>
            <a:avLst/>
            <a:gdLst/>
            <a:ahLst/>
            <a:cxnLst/>
            <a:rect r="r" b="b" t="t" l="l"/>
            <a:pathLst>
              <a:path h="4170387" w="5341641">
                <a:moveTo>
                  <a:pt x="0" y="0"/>
                </a:moveTo>
                <a:lnTo>
                  <a:pt x="5341642" y="0"/>
                </a:lnTo>
                <a:lnTo>
                  <a:pt x="5341642" y="4170387"/>
                </a:lnTo>
                <a:lnTo>
                  <a:pt x="0" y="4170387"/>
                </a:lnTo>
                <a:lnTo>
                  <a:pt x="0" y="0"/>
                </a:lnTo>
                <a:close/>
              </a:path>
            </a:pathLst>
          </a:custGeom>
          <a:blipFill>
            <a:blip r:embed="rId10"/>
            <a:stretch>
              <a:fillRect l="0" t="0" r="-1794" b="0"/>
            </a:stretch>
          </a:blipFill>
        </p:spPr>
      </p:sp>
      <p:sp>
        <p:nvSpPr>
          <p:cNvPr name="TextBox 8" id="8"/>
          <p:cNvSpPr txBox="true"/>
          <p:nvPr/>
        </p:nvSpPr>
        <p:spPr>
          <a:xfrm rot="0">
            <a:off x="582318" y="86359"/>
            <a:ext cx="9106161" cy="1639443"/>
          </a:xfrm>
          <a:prstGeom prst="rect">
            <a:avLst/>
          </a:prstGeom>
        </p:spPr>
        <p:txBody>
          <a:bodyPr anchor="t" rtlCol="false" tIns="0" lIns="0" bIns="0" rIns="0">
            <a:spAutoFit/>
          </a:bodyPr>
          <a:lstStyle/>
          <a:p>
            <a:pPr algn="ctr">
              <a:lnSpc>
                <a:spcPts val="6156"/>
              </a:lnSpc>
            </a:pPr>
            <a:r>
              <a:rPr lang="en-US" b="true" sz="5700">
                <a:solidFill>
                  <a:srgbClr val="FFFFFF"/>
                </a:solidFill>
                <a:latin typeface="Blogger Bold"/>
                <a:ea typeface="Blogger Bold"/>
                <a:cs typeface="Blogger Bold"/>
                <a:sym typeface="Blogger Bold"/>
              </a:rPr>
              <a:t>6-DOSSIER DRAWABLE ET LES FICHIERS BUILD.GRADLE</a:t>
            </a:r>
          </a:p>
        </p:txBody>
      </p:sp>
      <p:sp>
        <p:nvSpPr>
          <p:cNvPr name="TextBox 9" id="9"/>
          <p:cNvSpPr txBox="true"/>
          <p:nvPr/>
        </p:nvSpPr>
        <p:spPr>
          <a:xfrm rot="0">
            <a:off x="1111696" y="2707338"/>
            <a:ext cx="8576783" cy="423672"/>
          </a:xfrm>
          <a:prstGeom prst="rect">
            <a:avLst/>
          </a:prstGeom>
        </p:spPr>
        <p:txBody>
          <a:bodyPr anchor="t" rtlCol="false" tIns="0" lIns="0" bIns="0" rIns="0">
            <a:spAutoFit/>
          </a:bodyPr>
          <a:lstStyle/>
          <a:p>
            <a:pPr algn="l">
              <a:lnSpc>
                <a:spcPts val="3023"/>
              </a:lnSpc>
            </a:pPr>
            <a:r>
              <a:rPr lang="en-US" b="true" sz="2799">
                <a:solidFill>
                  <a:srgbClr val="FFFFFF"/>
                </a:solidFill>
                <a:latin typeface="Blogger Bold"/>
                <a:ea typeface="Blogger Bold"/>
                <a:cs typeface="Blogger Bold"/>
                <a:sym typeface="Blogger Bold"/>
              </a:rPr>
              <a:t>DOSSIER DRAWABLE :</a:t>
            </a:r>
          </a:p>
        </p:txBody>
      </p:sp>
      <p:sp>
        <p:nvSpPr>
          <p:cNvPr name="TextBox 10" id="10"/>
          <p:cNvSpPr txBox="true"/>
          <p:nvPr/>
        </p:nvSpPr>
        <p:spPr>
          <a:xfrm rot="0">
            <a:off x="823035" y="3427708"/>
            <a:ext cx="7408243" cy="2920365"/>
          </a:xfrm>
          <a:prstGeom prst="rect">
            <a:avLst/>
          </a:prstGeom>
        </p:spPr>
        <p:txBody>
          <a:bodyPr anchor="t" rtlCol="false" tIns="0" lIns="0" bIns="0" rIns="0">
            <a:spAutoFit/>
          </a:bodyPr>
          <a:lstStyle/>
          <a:p>
            <a:pPr algn="l" marL="518162" indent="-259081" lvl="1">
              <a:lnSpc>
                <a:spcPts val="3360"/>
              </a:lnSpc>
              <a:buFont typeface="Arial"/>
              <a:buChar char="•"/>
            </a:pPr>
            <a:r>
              <a:rPr lang="en-US" sz="2400">
                <a:solidFill>
                  <a:srgbClr val="FFFFFF"/>
                </a:solidFill>
                <a:latin typeface="Source Sans Pro"/>
                <a:ea typeface="Source Sans Pro"/>
                <a:cs typeface="Source Sans Pro"/>
                <a:sym typeface="Source Sans Pro"/>
              </a:rPr>
              <a:t>Contient des icônes vectorielles (ic_baseline_add_), des arrière-plans stylisés (category_tag_background), et des images design (btn.png, design_one.png), utilisés pour améliorer l’interface visuelle de l’application.</a:t>
            </a:r>
          </a:p>
          <a:p>
            <a:pPr algn="l">
              <a:lnSpc>
                <a:spcPts val="3360"/>
              </a:lnSpc>
            </a:pPr>
          </a:p>
          <a:p>
            <a:pPr algn="l">
              <a:lnSpc>
                <a:spcPts val="3360"/>
              </a:lnSpc>
            </a:pPr>
          </a:p>
        </p:txBody>
      </p:sp>
      <p:sp>
        <p:nvSpPr>
          <p:cNvPr name="TextBox 11" id="11"/>
          <p:cNvSpPr txBox="true"/>
          <p:nvPr/>
        </p:nvSpPr>
        <p:spPr>
          <a:xfrm rot="0">
            <a:off x="847007" y="6556808"/>
            <a:ext cx="8576783" cy="423672"/>
          </a:xfrm>
          <a:prstGeom prst="rect">
            <a:avLst/>
          </a:prstGeom>
        </p:spPr>
        <p:txBody>
          <a:bodyPr anchor="t" rtlCol="false" tIns="0" lIns="0" bIns="0" rIns="0">
            <a:spAutoFit/>
          </a:bodyPr>
          <a:lstStyle/>
          <a:p>
            <a:pPr algn="l">
              <a:lnSpc>
                <a:spcPts val="3023"/>
              </a:lnSpc>
            </a:pPr>
            <a:r>
              <a:rPr lang="en-US" b="true" sz="2799">
                <a:solidFill>
                  <a:srgbClr val="FFFFFF"/>
                </a:solidFill>
                <a:latin typeface="Blogger Bold"/>
                <a:ea typeface="Blogger Bold"/>
                <a:cs typeface="Blogger Bold"/>
                <a:sym typeface="Blogger Bold"/>
              </a:rPr>
              <a:t>FICHIERS BUILD.GRADLE :</a:t>
            </a:r>
          </a:p>
        </p:txBody>
      </p:sp>
      <p:sp>
        <p:nvSpPr>
          <p:cNvPr name="TextBox 12" id="12"/>
          <p:cNvSpPr txBox="true"/>
          <p:nvPr/>
        </p:nvSpPr>
        <p:spPr>
          <a:xfrm rot="0">
            <a:off x="847007" y="7033834"/>
            <a:ext cx="7408243" cy="1243965"/>
          </a:xfrm>
          <a:prstGeom prst="rect">
            <a:avLst/>
          </a:prstGeom>
        </p:spPr>
        <p:txBody>
          <a:bodyPr anchor="t" rtlCol="false" tIns="0" lIns="0" bIns="0" rIns="0">
            <a:spAutoFit/>
          </a:bodyPr>
          <a:lstStyle/>
          <a:p>
            <a:pPr algn="l">
              <a:lnSpc>
                <a:spcPts val="3360"/>
              </a:lnSpc>
            </a:pPr>
            <a:r>
              <a:rPr lang="en-US" sz="2400">
                <a:solidFill>
                  <a:srgbClr val="FFFFFF"/>
                </a:solidFill>
                <a:latin typeface="Source Sans Pro"/>
                <a:ea typeface="Source Sans Pro"/>
                <a:cs typeface="Source Sans Pro"/>
                <a:sym typeface="Source Sans Pro"/>
              </a:rPr>
              <a:t>Gèrent les dépendances Firebase (auth, database), Material Design, et configurent le plugin Google Services pour connecter l’application à Firebase.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903929" y="-186401"/>
            <a:ext cx="3538728" cy="4114800"/>
          </a:xfrm>
          <a:custGeom>
            <a:avLst/>
            <a:gdLst/>
            <a:ahLst/>
            <a:cxnLst/>
            <a:rect r="r" b="b" t="t" l="l"/>
            <a:pathLst>
              <a:path h="4114800" w="3538728">
                <a:moveTo>
                  <a:pt x="0" y="0"/>
                </a:moveTo>
                <a:lnTo>
                  <a:pt x="3538728" y="0"/>
                </a:lnTo>
                <a:lnTo>
                  <a:pt x="353872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406217" y="469400"/>
            <a:ext cx="3533584" cy="4114800"/>
          </a:xfrm>
          <a:custGeom>
            <a:avLst/>
            <a:gdLst/>
            <a:ahLst/>
            <a:cxnLst/>
            <a:rect r="r" b="b" t="t" l="l"/>
            <a:pathLst>
              <a:path h="4114800" w="3533584">
                <a:moveTo>
                  <a:pt x="0" y="0"/>
                </a:moveTo>
                <a:lnTo>
                  <a:pt x="3533585" y="0"/>
                </a:lnTo>
                <a:lnTo>
                  <a:pt x="353358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a:grpSpLocks noChangeAspect="true"/>
          </p:cNvGrpSpPr>
          <p:nvPr/>
        </p:nvGrpSpPr>
        <p:grpSpPr>
          <a:xfrm rot="0">
            <a:off x="9686984" y="1233080"/>
            <a:ext cx="4159154" cy="8229600"/>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81818"/>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10461" t="0" r="-10461"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15" id="15"/>
          <p:cNvSpPr/>
          <p:nvPr/>
        </p:nvSpPr>
        <p:spPr>
          <a:xfrm flipH="false" flipV="false" rot="0">
            <a:off x="2531809" y="2869236"/>
            <a:ext cx="1111152" cy="277788"/>
          </a:xfrm>
          <a:custGeom>
            <a:avLst/>
            <a:gdLst/>
            <a:ahLst/>
            <a:cxnLst/>
            <a:rect r="r" b="b" t="t" l="l"/>
            <a:pathLst>
              <a:path h="277788" w="1111152">
                <a:moveTo>
                  <a:pt x="0" y="0"/>
                </a:moveTo>
                <a:lnTo>
                  <a:pt x="1111152" y="0"/>
                </a:lnTo>
                <a:lnTo>
                  <a:pt x="1111152" y="277788"/>
                </a:lnTo>
                <a:lnTo>
                  <a:pt x="0" y="2777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0">
            <a:off x="2531809" y="8657020"/>
            <a:ext cx="3018324" cy="805659"/>
            <a:chOff x="0" y="0"/>
            <a:chExt cx="3850236" cy="1027715"/>
          </a:xfrm>
        </p:grpSpPr>
        <p:sp>
          <p:nvSpPr>
            <p:cNvPr name="Freeform 17" id="17"/>
            <p:cNvSpPr/>
            <p:nvPr/>
          </p:nvSpPr>
          <p:spPr>
            <a:xfrm flipH="false" flipV="false" rot="0">
              <a:off x="0" y="0"/>
              <a:ext cx="3850237" cy="1027716"/>
            </a:xfrm>
            <a:custGeom>
              <a:avLst/>
              <a:gdLst/>
              <a:ahLst/>
              <a:cxnLst/>
              <a:rect r="r" b="b" t="t" l="l"/>
              <a:pathLst>
                <a:path h="1027716" w="3850237">
                  <a:moveTo>
                    <a:pt x="3725776" y="59690"/>
                  </a:moveTo>
                  <a:cubicBezTo>
                    <a:pt x="3761336" y="59690"/>
                    <a:pt x="3790547" y="88900"/>
                    <a:pt x="3790547" y="124460"/>
                  </a:cubicBezTo>
                  <a:lnTo>
                    <a:pt x="3790547" y="903256"/>
                  </a:lnTo>
                  <a:cubicBezTo>
                    <a:pt x="3790547" y="938816"/>
                    <a:pt x="3761336" y="968025"/>
                    <a:pt x="3725776" y="968025"/>
                  </a:cubicBezTo>
                  <a:lnTo>
                    <a:pt x="124460" y="968025"/>
                  </a:lnTo>
                  <a:cubicBezTo>
                    <a:pt x="88900" y="968025"/>
                    <a:pt x="59690" y="938816"/>
                    <a:pt x="59690" y="903256"/>
                  </a:cubicBezTo>
                  <a:lnTo>
                    <a:pt x="59690" y="124460"/>
                  </a:lnTo>
                  <a:cubicBezTo>
                    <a:pt x="59690" y="88900"/>
                    <a:pt x="88900" y="59690"/>
                    <a:pt x="124460" y="59690"/>
                  </a:cubicBezTo>
                  <a:lnTo>
                    <a:pt x="3725776" y="59690"/>
                  </a:lnTo>
                  <a:moveTo>
                    <a:pt x="3725776" y="0"/>
                  </a:moveTo>
                  <a:lnTo>
                    <a:pt x="124460" y="0"/>
                  </a:lnTo>
                  <a:cubicBezTo>
                    <a:pt x="55880" y="0"/>
                    <a:pt x="0" y="55880"/>
                    <a:pt x="0" y="124460"/>
                  </a:cubicBezTo>
                  <a:lnTo>
                    <a:pt x="0" y="903256"/>
                  </a:lnTo>
                  <a:cubicBezTo>
                    <a:pt x="0" y="971835"/>
                    <a:pt x="55880" y="1027716"/>
                    <a:pt x="124460" y="1027716"/>
                  </a:cubicBezTo>
                  <a:lnTo>
                    <a:pt x="3725776" y="1027716"/>
                  </a:lnTo>
                  <a:cubicBezTo>
                    <a:pt x="3794356" y="1027716"/>
                    <a:pt x="3850237" y="971835"/>
                    <a:pt x="3850237" y="903256"/>
                  </a:cubicBezTo>
                  <a:lnTo>
                    <a:pt x="3850237" y="124460"/>
                  </a:lnTo>
                  <a:cubicBezTo>
                    <a:pt x="3850236" y="55880"/>
                    <a:pt x="3794356" y="0"/>
                    <a:pt x="3725776" y="0"/>
                  </a:cubicBezTo>
                  <a:close/>
                </a:path>
              </a:pathLst>
            </a:custGeom>
            <a:solidFill>
              <a:srgbClr val="C7D0D8"/>
            </a:solidFill>
          </p:spPr>
        </p:sp>
      </p:grpSp>
      <p:sp>
        <p:nvSpPr>
          <p:cNvPr name="TextBox 18" id="18"/>
          <p:cNvSpPr txBox="true"/>
          <p:nvPr/>
        </p:nvSpPr>
        <p:spPr>
          <a:xfrm rot="0">
            <a:off x="1816116" y="8929923"/>
            <a:ext cx="3990531" cy="297055"/>
          </a:xfrm>
          <a:prstGeom prst="rect">
            <a:avLst/>
          </a:prstGeom>
        </p:spPr>
        <p:txBody>
          <a:bodyPr anchor="t" rtlCol="false" tIns="0" lIns="0" bIns="0" rIns="0">
            <a:spAutoFit/>
          </a:bodyPr>
          <a:lstStyle/>
          <a:p>
            <a:pPr algn="ctr">
              <a:lnSpc>
                <a:spcPts val="2159"/>
              </a:lnSpc>
            </a:pPr>
            <a:r>
              <a:rPr lang="en-US" b="true" sz="1999">
                <a:solidFill>
                  <a:srgbClr val="FFFFFF"/>
                </a:solidFill>
                <a:latin typeface="Blogger Bold"/>
                <a:ea typeface="Blogger Bold"/>
                <a:cs typeface="Blogger Bold"/>
                <a:sym typeface="Blogger Bold"/>
              </a:rPr>
              <a:t>LETS GET STARTED</a:t>
            </a:r>
          </a:p>
        </p:txBody>
      </p:sp>
      <p:sp>
        <p:nvSpPr>
          <p:cNvPr name="TextBox 19" id="19"/>
          <p:cNvSpPr txBox="true"/>
          <p:nvPr/>
        </p:nvSpPr>
        <p:spPr>
          <a:xfrm rot="0">
            <a:off x="2463784" y="3716563"/>
            <a:ext cx="4128730" cy="423672"/>
          </a:xfrm>
          <a:prstGeom prst="rect">
            <a:avLst/>
          </a:prstGeom>
        </p:spPr>
        <p:txBody>
          <a:bodyPr anchor="t" rtlCol="false" tIns="0" lIns="0" bIns="0" rIns="0">
            <a:spAutoFit/>
          </a:bodyPr>
          <a:lstStyle/>
          <a:p>
            <a:pPr algn="ctr">
              <a:lnSpc>
                <a:spcPts val="3023"/>
              </a:lnSpc>
              <a:spcBef>
                <a:spcPct val="0"/>
              </a:spcBef>
            </a:pPr>
            <a:r>
              <a:rPr lang="en-US" b="true" sz="2799">
                <a:solidFill>
                  <a:srgbClr val="FFFFFF"/>
                </a:solidFill>
                <a:latin typeface="Blogger Bold"/>
                <a:ea typeface="Blogger Bold"/>
                <a:cs typeface="Blogger Bold"/>
                <a:sym typeface="Blogger Bold"/>
              </a:rPr>
              <a:t>1. TITRE ET INTRODUCTION</a:t>
            </a:r>
          </a:p>
        </p:txBody>
      </p:sp>
      <p:sp>
        <p:nvSpPr>
          <p:cNvPr name="TextBox 20" id="20"/>
          <p:cNvSpPr txBox="true"/>
          <p:nvPr/>
        </p:nvSpPr>
        <p:spPr>
          <a:xfrm rot="0">
            <a:off x="2463784" y="4372364"/>
            <a:ext cx="3901440" cy="423672"/>
          </a:xfrm>
          <a:prstGeom prst="rect">
            <a:avLst/>
          </a:prstGeom>
        </p:spPr>
        <p:txBody>
          <a:bodyPr anchor="t" rtlCol="false" tIns="0" lIns="0" bIns="0" rIns="0">
            <a:spAutoFit/>
          </a:bodyPr>
          <a:lstStyle/>
          <a:p>
            <a:pPr algn="ctr">
              <a:lnSpc>
                <a:spcPts val="3023"/>
              </a:lnSpc>
              <a:spcBef>
                <a:spcPct val="0"/>
              </a:spcBef>
            </a:pPr>
            <a:r>
              <a:rPr lang="en-US" b="true" sz="2799">
                <a:solidFill>
                  <a:srgbClr val="FFFFFF"/>
                </a:solidFill>
                <a:latin typeface="Blogger Bold"/>
                <a:ea typeface="Blogger Bold"/>
                <a:cs typeface="Blogger Bold"/>
                <a:sym typeface="Blogger Bold"/>
              </a:rPr>
              <a:t>2-CONTEXTE ET OBJECTIF</a:t>
            </a:r>
          </a:p>
        </p:txBody>
      </p:sp>
      <p:sp>
        <p:nvSpPr>
          <p:cNvPr name="TextBox 21" id="21"/>
          <p:cNvSpPr txBox="true"/>
          <p:nvPr/>
        </p:nvSpPr>
        <p:spPr>
          <a:xfrm rot="0">
            <a:off x="2463784" y="5024635"/>
            <a:ext cx="5899666" cy="423672"/>
          </a:xfrm>
          <a:prstGeom prst="rect">
            <a:avLst/>
          </a:prstGeom>
        </p:spPr>
        <p:txBody>
          <a:bodyPr anchor="t" rtlCol="false" tIns="0" lIns="0" bIns="0" rIns="0">
            <a:spAutoFit/>
          </a:bodyPr>
          <a:lstStyle/>
          <a:p>
            <a:pPr algn="ctr">
              <a:lnSpc>
                <a:spcPts val="3023"/>
              </a:lnSpc>
              <a:spcBef>
                <a:spcPct val="0"/>
              </a:spcBef>
            </a:pPr>
            <a:r>
              <a:rPr lang="en-US" b="true" sz="2799">
                <a:solidFill>
                  <a:srgbClr val="FFFFFF"/>
                </a:solidFill>
                <a:latin typeface="Blogger Bold"/>
                <a:ea typeface="Blogger Bold"/>
                <a:cs typeface="Blogger Bold"/>
                <a:sym typeface="Blogger Bold"/>
              </a:rPr>
              <a:t>3-LES FONCTIONNALITÉS PRINCIPALES</a:t>
            </a:r>
          </a:p>
        </p:txBody>
      </p:sp>
      <p:sp>
        <p:nvSpPr>
          <p:cNvPr name="TextBox 22" id="22"/>
          <p:cNvSpPr txBox="true"/>
          <p:nvPr/>
        </p:nvSpPr>
        <p:spPr>
          <a:xfrm rot="0">
            <a:off x="2476297" y="5630519"/>
            <a:ext cx="3073837" cy="423672"/>
          </a:xfrm>
          <a:prstGeom prst="rect">
            <a:avLst/>
          </a:prstGeom>
        </p:spPr>
        <p:txBody>
          <a:bodyPr anchor="t" rtlCol="false" tIns="0" lIns="0" bIns="0" rIns="0">
            <a:spAutoFit/>
          </a:bodyPr>
          <a:lstStyle/>
          <a:p>
            <a:pPr algn="ctr">
              <a:lnSpc>
                <a:spcPts val="3023"/>
              </a:lnSpc>
              <a:spcBef>
                <a:spcPct val="0"/>
              </a:spcBef>
            </a:pPr>
            <a:r>
              <a:rPr lang="en-US" b="true" sz="2799">
                <a:solidFill>
                  <a:srgbClr val="FFFFFF"/>
                </a:solidFill>
                <a:latin typeface="Blogger Bold"/>
                <a:ea typeface="Blogger Bold"/>
                <a:cs typeface="Blogger Bold"/>
                <a:sym typeface="Blogger Bold"/>
              </a:rPr>
              <a:t>4-RESSOURCES.XML</a:t>
            </a:r>
          </a:p>
        </p:txBody>
      </p:sp>
      <p:sp>
        <p:nvSpPr>
          <p:cNvPr name="TextBox 23" id="23"/>
          <p:cNvSpPr txBox="true"/>
          <p:nvPr/>
        </p:nvSpPr>
        <p:spPr>
          <a:xfrm rot="0">
            <a:off x="2476297" y="6235166"/>
            <a:ext cx="5143024" cy="423672"/>
          </a:xfrm>
          <a:prstGeom prst="rect">
            <a:avLst/>
          </a:prstGeom>
        </p:spPr>
        <p:txBody>
          <a:bodyPr anchor="t" rtlCol="false" tIns="0" lIns="0" bIns="0" rIns="0">
            <a:spAutoFit/>
          </a:bodyPr>
          <a:lstStyle/>
          <a:p>
            <a:pPr algn="ctr">
              <a:lnSpc>
                <a:spcPts val="3023"/>
              </a:lnSpc>
              <a:spcBef>
                <a:spcPct val="0"/>
              </a:spcBef>
            </a:pPr>
            <a:r>
              <a:rPr lang="en-US" b="true" sz="2799">
                <a:solidFill>
                  <a:srgbClr val="FFFFFF"/>
                </a:solidFill>
                <a:latin typeface="Blogger Bold"/>
                <a:ea typeface="Blogger Bold"/>
                <a:cs typeface="Blogger Bold"/>
                <a:sym typeface="Blogger Bold"/>
              </a:rPr>
              <a:t>5-FIREBASE DANS L'APPLICATION</a:t>
            </a:r>
          </a:p>
        </p:txBody>
      </p:sp>
      <p:sp>
        <p:nvSpPr>
          <p:cNvPr name="TextBox 24" id="24"/>
          <p:cNvSpPr txBox="true"/>
          <p:nvPr/>
        </p:nvSpPr>
        <p:spPr>
          <a:xfrm rot="0">
            <a:off x="2463784" y="6839813"/>
            <a:ext cx="4752380" cy="423672"/>
          </a:xfrm>
          <a:prstGeom prst="rect">
            <a:avLst/>
          </a:prstGeom>
        </p:spPr>
        <p:txBody>
          <a:bodyPr anchor="t" rtlCol="false" tIns="0" lIns="0" bIns="0" rIns="0">
            <a:spAutoFit/>
          </a:bodyPr>
          <a:lstStyle/>
          <a:p>
            <a:pPr algn="ctr">
              <a:lnSpc>
                <a:spcPts val="3023"/>
              </a:lnSpc>
              <a:spcBef>
                <a:spcPct val="0"/>
              </a:spcBef>
            </a:pPr>
            <a:r>
              <a:rPr lang="en-US" b="true" sz="2799">
                <a:solidFill>
                  <a:srgbClr val="FFFFFF"/>
                </a:solidFill>
                <a:latin typeface="Blogger Bold"/>
                <a:ea typeface="Blogger Bold"/>
                <a:cs typeface="Blogger Bold"/>
                <a:sym typeface="Blogger Bold"/>
              </a:rPr>
              <a:t>6-FICHIERS SUPPLEMENTAIRES</a:t>
            </a:r>
          </a:p>
        </p:txBody>
      </p:sp>
      <p:sp>
        <p:nvSpPr>
          <p:cNvPr name="TextBox 25" id="25"/>
          <p:cNvSpPr txBox="true"/>
          <p:nvPr/>
        </p:nvSpPr>
        <p:spPr>
          <a:xfrm rot="0">
            <a:off x="2430911" y="7444460"/>
            <a:ext cx="2760940" cy="423672"/>
          </a:xfrm>
          <a:prstGeom prst="rect">
            <a:avLst/>
          </a:prstGeom>
        </p:spPr>
        <p:txBody>
          <a:bodyPr anchor="t" rtlCol="false" tIns="0" lIns="0" bIns="0" rIns="0">
            <a:spAutoFit/>
          </a:bodyPr>
          <a:lstStyle/>
          <a:p>
            <a:pPr algn="ctr">
              <a:lnSpc>
                <a:spcPts val="3023"/>
              </a:lnSpc>
              <a:spcBef>
                <a:spcPct val="0"/>
              </a:spcBef>
            </a:pPr>
            <a:r>
              <a:rPr lang="en-US" b="true" sz="2799">
                <a:solidFill>
                  <a:srgbClr val="FFFFFF"/>
                </a:solidFill>
                <a:latin typeface="Blogger Bold"/>
                <a:ea typeface="Blogger Bold"/>
                <a:cs typeface="Blogger Bold"/>
                <a:sym typeface="Blogger Bold"/>
              </a:rPr>
              <a:t>7-AMELIORATION </a:t>
            </a:r>
          </a:p>
        </p:txBody>
      </p:sp>
      <p:sp>
        <p:nvSpPr>
          <p:cNvPr name="TextBox 26" id="26"/>
          <p:cNvSpPr txBox="true"/>
          <p:nvPr/>
        </p:nvSpPr>
        <p:spPr>
          <a:xfrm rot="0">
            <a:off x="2430911" y="8049107"/>
            <a:ext cx="2288024" cy="423672"/>
          </a:xfrm>
          <a:prstGeom prst="rect">
            <a:avLst/>
          </a:prstGeom>
        </p:spPr>
        <p:txBody>
          <a:bodyPr anchor="t" rtlCol="false" tIns="0" lIns="0" bIns="0" rIns="0">
            <a:spAutoFit/>
          </a:bodyPr>
          <a:lstStyle/>
          <a:p>
            <a:pPr algn="ctr">
              <a:lnSpc>
                <a:spcPts val="3023"/>
              </a:lnSpc>
              <a:spcBef>
                <a:spcPct val="0"/>
              </a:spcBef>
            </a:pPr>
            <a:r>
              <a:rPr lang="en-US" b="true" sz="2799">
                <a:solidFill>
                  <a:srgbClr val="FFFFFF"/>
                </a:solidFill>
                <a:latin typeface="Blogger Bold"/>
                <a:ea typeface="Blogger Bold"/>
                <a:cs typeface="Blogger Bold"/>
                <a:sym typeface="Blogger Bold"/>
              </a:rPr>
              <a:t>8-CONSLUSION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28567" y="6182720"/>
            <a:ext cx="2281399" cy="2652789"/>
          </a:xfrm>
          <a:custGeom>
            <a:avLst/>
            <a:gdLst/>
            <a:ahLst/>
            <a:cxnLst/>
            <a:rect r="r" b="b" t="t" l="l"/>
            <a:pathLst>
              <a:path h="2652789" w="2281399">
                <a:moveTo>
                  <a:pt x="0" y="0"/>
                </a:moveTo>
                <a:lnTo>
                  <a:pt x="2281399" y="0"/>
                </a:lnTo>
                <a:lnTo>
                  <a:pt x="2281399" y="2652789"/>
                </a:lnTo>
                <a:lnTo>
                  <a:pt x="0" y="26527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07695" y="6605511"/>
            <a:ext cx="2278083" cy="2652789"/>
          </a:xfrm>
          <a:custGeom>
            <a:avLst/>
            <a:gdLst/>
            <a:ahLst/>
            <a:cxnLst/>
            <a:rect r="r" b="b" t="t" l="l"/>
            <a:pathLst>
              <a:path h="2652789" w="2278083">
                <a:moveTo>
                  <a:pt x="0" y="0"/>
                </a:moveTo>
                <a:lnTo>
                  <a:pt x="2278083" y="0"/>
                </a:lnTo>
                <a:lnTo>
                  <a:pt x="2278083" y="2652789"/>
                </a:lnTo>
                <a:lnTo>
                  <a:pt x="0" y="26527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011069" y="3442388"/>
            <a:ext cx="1111152" cy="277788"/>
          </a:xfrm>
          <a:custGeom>
            <a:avLst/>
            <a:gdLst/>
            <a:ahLst/>
            <a:cxnLst/>
            <a:rect r="r" b="b" t="t" l="l"/>
            <a:pathLst>
              <a:path h="277788" w="1111152">
                <a:moveTo>
                  <a:pt x="0" y="0"/>
                </a:moveTo>
                <a:lnTo>
                  <a:pt x="1111152" y="0"/>
                </a:lnTo>
                <a:lnTo>
                  <a:pt x="1111152" y="277789"/>
                </a:lnTo>
                <a:lnTo>
                  <a:pt x="0" y="27778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a:grpSpLocks noChangeAspect="true"/>
          </p:cNvGrpSpPr>
          <p:nvPr/>
        </p:nvGrpSpPr>
        <p:grpSpPr>
          <a:xfrm rot="0">
            <a:off x="2011069" y="4467623"/>
            <a:ext cx="7379793" cy="4232960"/>
            <a:chOff x="0" y="0"/>
            <a:chExt cx="7981950" cy="4578350"/>
          </a:xfrm>
        </p:grpSpPr>
        <p:sp>
          <p:nvSpPr>
            <p:cNvPr name="Freeform 7" id="7"/>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181818"/>
            </a:solidFill>
          </p:spPr>
        </p:sp>
        <p:sp>
          <p:nvSpPr>
            <p:cNvPr name="Freeform 8" id="8"/>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9" id="9"/>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0" id="10"/>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1" id="11"/>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9"/>
              <a:stretch>
                <a:fillRect l="0" t="-9839" r="0" b="-9839"/>
              </a:stretch>
            </a:blipFill>
          </p:spPr>
        </p:sp>
      </p:grpSp>
      <p:sp>
        <p:nvSpPr>
          <p:cNvPr name="TextBox 12" id="12"/>
          <p:cNvSpPr txBox="true"/>
          <p:nvPr/>
        </p:nvSpPr>
        <p:spPr>
          <a:xfrm rot="0">
            <a:off x="2011069" y="1986434"/>
            <a:ext cx="6667031" cy="858393"/>
          </a:xfrm>
          <a:prstGeom prst="rect">
            <a:avLst/>
          </a:prstGeom>
        </p:spPr>
        <p:txBody>
          <a:bodyPr anchor="t" rtlCol="false" tIns="0" lIns="0" bIns="0" rIns="0">
            <a:spAutoFit/>
          </a:bodyPr>
          <a:lstStyle/>
          <a:p>
            <a:pPr algn="l">
              <a:lnSpc>
                <a:spcPts val="6156"/>
              </a:lnSpc>
            </a:pPr>
            <a:r>
              <a:rPr lang="en-US" b="true" sz="5700">
                <a:solidFill>
                  <a:srgbClr val="FFFFFF"/>
                </a:solidFill>
                <a:latin typeface="Blogger Bold"/>
                <a:ea typeface="Blogger Bold"/>
                <a:cs typeface="Blogger Bold"/>
                <a:sym typeface="Blogger Bold"/>
              </a:rPr>
              <a:t>7-AMELIORATION</a:t>
            </a:r>
          </a:p>
        </p:txBody>
      </p:sp>
      <p:sp>
        <p:nvSpPr>
          <p:cNvPr name="TextBox 13" id="13"/>
          <p:cNvSpPr txBox="true"/>
          <p:nvPr/>
        </p:nvSpPr>
        <p:spPr>
          <a:xfrm rot="0">
            <a:off x="9737236" y="981075"/>
            <a:ext cx="5772990" cy="1353185"/>
          </a:xfrm>
          <a:prstGeom prst="rect">
            <a:avLst/>
          </a:prstGeom>
        </p:spPr>
        <p:txBody>
          <a:bodyPr anchor="t" rtlCol="false" tIns="0" lIns="0" bIns="0" rIns="0">
            <a:spAutoFit/>
          </a:bodyPr>
          <a:lstStyle/>
          <a:p>
            <a:pPr algn="l">
              <a:lnSpc>
                <a:spcPts val="3640"/>
              </a:lnSpc>
            </a:pPr>
            <a:r>
              <a:rPr lang="en-US" sz="2600" b="true">
                <a:solidFill>
                  <a:srgbClr val="FFFFFF"/>
                </a:solidFill>
                <a:latin typeface="Source Sans Pro Bold"/>
                <a:ea typeface="Source Sans Pro Bold"/>
                <a:cs typeface="Source Sans Pro Bold"/>
                <a:sym typeface="Source Sans Pro Bold"/>
              </a:rPr>
              <a:t>Pour enrichir l'application et améliorer l'expérience utilisateur, plusieurs améliorations peuvent être envisagées </a:t>
            </a:r>
          </a:p>
        </p:txBody>
      </p:sp>
      <p:sp>
        <p:nvSpPr>
          <p:cNvPr name="TextBox 14" id="14"/>
          <p:cNvSpPr txBox="true"/>
          <p:nvPr/>
        </p:nvSpPr>
        <p:spPr>
          <a:xfrm rot="0">
            <a:off x="10743536" y="3533657"/>
            <a:ext cx="5772990" cy="4596765"/>
          </a:xfrm>
          <a:prstGeom prst="rect">
            <a:avLst/>
          </a:prstGeom>
        </p:spPr>
        <p:txBody>
          <a:bodyPr anchor="t" rtlCol="false" tIns="0" lIns="0" bIns="0" rIns="0">
            <a:spAutoFit/>
          </a:bodyPr>
          <a:lstStyle/>
          <a:p>
            <a:pPr algn="l" marL="518162" indent="-259081" lvl="1">
              <a:lnSpc>
                <a:spcPts val="3360"/>
              </a:lnSpc>
              <a:buFont typeface="Arial"/>
              <a:buChar char="•"/>
            </a:pPr>
            <a:r>
              <a:rPr lang="en-US" sz="2400">
                <a:solidFill>
                  <a:srgbClr val="FFFFFF"/>
                </a:solidFill>
                <a:latin typeface="Source Sans Pro"/>
                <a:ea typeface="Source Sans Pro"/>
                <a:cs typeface="Source Sans Pro"/>
                <a:sym typeface="Source Sans Pro"/>
              </a:rPr>
              <a:t>Ajouter des notifications pour rappeler les tâches importantes ou proches de l'échéance.</a:t>
            </a:r>
          </a:p>
          <a:p>
            <a:pPr algn="l" marL="518162" indent="-259081" lvl="1">
              <a:lnSpc>
                <a:spcPts val="3360"/>
              </a:lnSpc>
              <a:buFont typeface="Arial"/>
              <a:buChar char="•"/>
            </a:pPr>
            <a:r>
              <a:rPr lang="en-US" sz="2400">
                <a:solidFill>
                  <a:srgbClr val="FFFFFF"/>
                </a:solidFill>
                <a:latin typeface="Source Sans Pro"/>
                <a:ea typeface="Source Sans Pro"/>
                <a:cs typeface="Source Sans Pro"/>
                <a:sym typeface="Source Sans Pro"/>
              </a:rPr>
              <a:t>Intégrer une fonctionnalité de collaboration permettant à plusieurs utilisateurs de partager et gérer des tâches ensemble.</a:t>
            </a:r>
          </a:p>
          <a:p>
            <a:pPr algn="l" marL="518162" indent="-259081" lvl="1">
              <a:lnSpc>
                <a:spcPts val="3360"/>
              </a:lnSpc>
              <a:buFont typeface="Arial"/>
              <a:buChar char="•"/>
            </a:pPr>
            <a:r>
              <a:rPr lang="en-US" sz="2400">
                <a:solidFill>
                  <a:srgbClr val="FFFFFF"/>
                </a:solidFill>
                <a:latin typeface="Source Sans Pro"/>
                <a:ea typeface="Source Sans Pro"/>
                <a:cs typeface="Source Sans Pro"/>
                <a:sym typeface="Source Sans Pro"/>
              </a:rPr>
              <a:t>Intégrer une section de statistiques pour visualiser les tâches accomplies et analyser la productivité.</a:t>
            </a:r>
          </a:p>
          <a:p>
            <a:pPr algn="l">
              <a:lnSpc>
                <a:spcPts val="3360"/>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3326868" y="3114773"/>
            <a:ext cx="2921847" cy="3397497"/>
          </a:xfrm>
          <a:custGeom>
            <a:avLst/>
            <a:gdLst/>
            <a:ahLst/>
            <a:cxnLst/>
            <a:rect r="r" b="b" t="t" l="l"/>
            <a:pathLst>
              <a:path h="3397497" w="2921847">
                <a:moveTo>
                  <a:pt x="0" y="0"/>
                </a:moveTo>
                <a:lnTo>
                  <a:pt x="2921847" y="0"/>
                </a:lnTo>
                <a:lnTo>
                  <a:pt x="2921847" y="3397497"/>
                </a:lnTo>
                <a:lnTo>
                  <a:pt x="0" y="3397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915919" y="3656252"/>
            <a:ext cx="2917600" cy="3397497"/>
          </a:xfrm>
          <a:custGeom>
            <a:avLst/>
            <a:gdLst/>
            <a:ahLst/>
            <a:cxnLst/>
            <a:rect r="r" b="b" t="t" l="l"/>
            <a:pathLst>
              <a:path h="3397497" w="2917600">
                <a:moveTo>
                  <a:pt x="0" y="0"/>
                </a:moveTo>
                <a:lnTo>
                  <a:pt x="2917600" y="0"/>
                </a:lnTo>
                <a:lnTo>
                  <a:pt x="2917600" y="3397497"/>
                </a:lnTo>
                <a:lnTo>
                  <a:pt x="0" y="3397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217915" y="2164836"/>
            <a:ext cx="1111152" cy="277788"/>
          </a:xfrm>
          <a:custGeom>
            <a:avLst/>
            <a:gdLst/>
            <a:ahLst/>
            <a:cxnLst/>
            <a:rect r="r" b="b" t="t" l="l"/>
            <a:pathLst>
              <a:path h="277788" w="1111152">
                <a:moveTo>
                  <a:pt x="0" y="0"/>
                </a:moveTo>
                <a:lnTo>
                  <a:pt x="1111152" y="0"/>
                </a:lnTo>
                <a:lnTo>
                  <a:pt x="1111152" y="277788"/>
                </a:lnTo>
                <a:lnTo>
                  <a:pt x="0" y="2777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a:grpSpLocks noChangeAspect="true"/>
          </p:cNvGrpSpPr>
          <p:nvPr/>
        </p:nvGrpSpPr>
        <p:grpSpPr>
          <a:xfrm rot="0">
            <a:off x="11621321" y="1637911"/>
            <a:ext cx="3653980" cy="7230027"/>
            <a:chOff x="0" y="0"/>
            <a:chExt cx="2620010" cy="5184140"/>
          </a:xfrm>
        </p:grpSpPr>
        <p:sp>
          <p:nvSpPr>
            <p:cNvPr name="Freeform 7" id="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81818"/>
            </a:solidFill>
          </p:spPr>
        </p:sp>
        <p:sp>
          <p:nvSpPr>
            <p:cNvPr name="Freeform 8" id="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10461" t="0" r="-10461" b="0"/>
              </a:stretch>
            </a:blipFill>
          </p:spPr>
        </p:sp>
        <p:sp>
          <p:nvSpPr>
            <p:cNvPr name="Freeform 9" id="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0" id="1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1" id="1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2" id="1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3" id="1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4" id="1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5" id="1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6" id="16"/>
          <p:cNvGrpSpPr/>
          <p:nvPr/>
        </p:nvGrpSpPr>
        <p:grpSpPr>
          <a:xfrm rot="0">
            <a:off x="11905261" y="3709875"/>
            <a:ext cx="3086100" cy="308610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81818"/>
            </a:solidFill>
          </p:spPr>
        </p:sp>
        <p:sp>
          <p:nvSpPr>
            <p:cNvPr name="TextBox 18" id="18"/>
            <p:cNvSpPr txBox="true"/>
            <p:nvPr/>
          </p:nvSpPr>
          <p:spPr>
            <a:xfrm>
              <a:off x="0" y="-47625"/>
              <a:ext cx="812800" cy="860425"/>
            </a:xfrm>
            <a:prstGeom prst="rect">
              <a:avLst/>
            </a:prstGeom>
          </p:spPr>
          <p:txBody>
            <a:bodyPr anchor="ctr" rtlCol="false" tIns="50800" lIns="50800" bIns="50800" rIns="50800"/>
            <a:lstStyle/>
            <a:p>
              <a:pPr algn="ctr">
                <a:lnSpc>
                  <a:spcPts val="3360"/>
                </a:lnSpc>
              </a:pPr>
            </a:p>
          </p:txBody>
        </p:sp>
      </p:grpSp>
      <p:sp>
        <p:nvSpPr>
          <p:cNvPr name="TextBox 19" id="19"/>
          <p:cNvSpPr txBox="true"/>
          <p:nvPr/>
        </p:nvSpPr>
        <p:spPr>
          <a:xfrm rot="0">
            <a:off x="2217915" y="708882"/>
            <a:ext cx="7036584" cy="858393"/>
          </a:xfrm>
          <a:prstGeom prst="rect">
            <a:avLst/>
          </a:prstGeom>
        </p:spPr>
        <p:txBody>
          <a:bodyPr anchor="t" rtlCol="false" tIns="0" lIns="0" bIns="0" rIns="0">
            <a:spAutoFit/>
          </a:bodyPr>
          <a:lstStyle/>
          <a:p>
            <a:pPr algn="l">
              <a:lnSpc>
                <a:spcPts val="6156"/>
              </a:lnSpc>
            </a:pPr>
            <a:r>
              <a:rPr lang="en-US" b="true" sz="5700">
                <a:solidFill>
                  <a:srgbClr val="FFFFFF"/>
                </a:solidFill>
                <a:latin typeface="Blogger Bold"/>
                <a:ea typeface="Blogger Bold"/>
                <a:cs typeface="Blogger Bold"/>
                <a:sym typeface="Blogger Bold"/>
              </a:rPr>
              <a:t>8-CONCLUSION</a:t>
            </a:r>
          </a:p>
        </p:txBody>
      </p:sp>
      <p:sp>
        <p:nvSpPr>
          <p:cNvPr name="TextBox 20" id="20"/>
          <p:cNvSpPr txBox="true"/>
          <p:nvPr/>
        </p:nvSpPr>
        <p:spPr>
          <a:xfrm rot="0">
            <a:off x="1939035" y="3042699"/>
            <a:ext cx="8985579" cy="3090672"/>
          </a:xfrm>
          <a:prstGeom prst="rect">
            <a:avLst/>
          </a:prstGeom>
        </p:spPr>
        <p:txBody>
          <a:bodyPr anchor="t" rtlCol="false" tIns="0" lIns="0" bIns="0" rIns="0">
            <a:spAutoFit/>
          </a:bodyPr>
          <a:lstStyle/>
          <a:p>
            <a:pPr algn="l">
              <a:lnSpc>
                <a:spcPts val="3023"/>
              </a:lnSpc>
            </a:pPr>
            <a:r>
              <a:rPr lang="en-US" b="true" sz="2799">
                <a:solidFill>
                  <a:srgbClr val="FFFFFF"/>
                </a:solidFill>
                <a:latin typeface="Blogger Bold"/>
                <a:ea typeface="Blogger Bold"/>
                <a:cs typeface="Blogger Bold"/>
                <a:sym typeface="Blogger Bold"/>
              </a:rPr>
              <a:t>POUR UNE PREMIÈRE EXPÉRIENCE AVEC KOTLIN, JE SUIS SATISFAITE DE CE PROJET, MÊME SI L'IDÉE N'EST PAS ORIGINALE. JE PENSE AVOIR BIEN TRAVAILLÉ COMPTE TENU DU TEMPS IMPARTI, ET JE SUIS MOTIVÉE À L'AMÉLIORER DANS LE FUTUR. C'EST UN BON POINT DE DÉPART, ET JE CONTINUERAI À EXPLORER ET DÉVELOPPER MES COMPÉTENCES POUR CRÉER DES APPLICATIONS ENCORE PLUS ABOUTIES.</a:t>
            </a:r>
          </a:p>
        </p:txBody>
      </p:sp>
      <p:sp>
        <p:nvSpPr>
          <p:cNvPr name="TextBox 21" id="21"/>
          <p:cNvSpPr txBox="true"/>
          <p:nvPr/>
        </p:nvSpPr>
        <p:spPr>
          <a:xfrm rot="0">
            <a:off x="12507798" y="4496607"/>
            <a:ext cx="7036584" cy="858393"/>
          </a:xfrm>
          <a:prstGeom prst="rect">
            <a:avLst/>
          </a:prstGeom>
        </p:spPr>
        <p:txBody>
          <a:bodyPr anchor="t" rtlCol="false" tIns="0" lIns="0" bIns="0" rIns="0">
            <a:spAutoFit/>
          </a:bodyPr>
          <a:lstStyle/>
          <a:p>
            <a:pPr algn="l">
              <a:lnSpc>
                <a:spcPts val="6156"/>
              </a:lnSpc>
            </a:pPr>
            <a:r>
              <a:rPr lang="en-US" b="true" sz="5700">
                <a:solidFill>
                  <a:srgbClr val="FFFFFF"/>
                </a:solidFill>
                <a:latin typeface="Blogger Bold"/>
                <a:ea typeface="Blogger Bold"/>
                <a:cs typeface="Blogger Bold"/>
                <a:sym typeface="Blogger Bold"/>
              </a:rPr>
              <a:t>MERCI</a:t>
            </a:r>
          </a:p>
        </p:txBody>
      </p:sp>
      <p:sp>
        <p:nvSpPr>
          <p:cNvPr name="TextBox 22" id="22"/>
          <p:cNvSpPr txBox="true"/>
          <p:nvPr/>
        </p:nvSpPr>
        <p:spPr>
          <a:xfrm rot="0">
            <a:off x="1670088" y="6742971"/>
            <a:ext cx="7036584" cy="858393"/>
          </a:xfrm>
          <a:prstGeom prst="rect">
            <a:avLst/>
          </a:prstGeom>
        </p:spPr>
        <p:txBody>
          <a:bodyPr anchor="t" rtlCol="false" tIns="0" lIns="0" bIns="0" rIns="0">
            <a:spAutoFit/>
          </a:bodyPr>
          <a:lstStyle/>
          <a:p>
            <a:pPr algn="l">
              <a:lnSpc>
                <a:spcPts val="6156"/>
              </a:lnSpc>
            </a:pPr>
            <a:r>
              <a:rPr lang="en-US" b="true" sz="5700">
                <a:solidFill>
                  <a:srgbClr val="FFFFFF"/>
                </a:solidFill>
                <a:latin typeface="Blogger Bold"/>
                <a:ea typeface="Blogger Bold"/>
                <a:cs typeface="Blogger Bold"/>
                <a:sym typeface="Blogger Bold"/>
              </a:rPr>
              <a:t>RÉFÉRENCES</a:t>
            </a:r>
          </a:p>
        </p:txBody>
      </p:sp>
      <p:sp>
        <p:nvSpPr>
          <p:cNvPr name="TextBox 23" id="23"/>
          <p:cNvSpPr txBox="true"/>
          <p:nvPr/>
        </p:nvSpPr>
        <p:spPr>
          <a:xfrm rot="0">
            <a:off x="2582985" y="7779225"/>
            <a:ext cx="6306443" cy="306875"/>
          </a:xfrm>
          <a:prstGeom prst="rect">
            <a:avLst/>
          </a:prstGeom>
        </p:spPr>
        <p:txBody>
          <a:bodyPr anchor="t" rtlCol="false" tIns="0" lIns="0" bIns="0" rIns="0">
            <a:spAutoFit/>
          </a:bodyPr>
          <a:lstStyle/>
          <a:p>
            <a:pPr algn="l">
              <a:lnSpc>
                <a:spcPts val="2122"/>
              </a:lnSpc>
            </a:pPr>
            <a:r>
              <a:rPr lang="en-US" b="true" sz="1965">
                <a:solidFill>
                  <a:srgbClr val="FFFFFF"/>
                </a:solidFill>
                <a:latin typeface="Blogger Bold"/>
                <a:ea typeface="Blogger Bold"/>
                <a:cs typeface="Blogger Bold"/>
                <a:sym typeface="Blogger Bold"/>
              </a:rPr>
              <a:t>HTTPS://WWW.YOUTUBE.COM/WATCH?V=R9XYWPQU0V8</a:t>
            </a:r>
          </a:p>
        </p:txBody>
      </p:sp>
      <p:sp>
        <p:nvSpPr>
          <p:cNvPr name="TextBox 24" id="24"/>
          <p:cNvSpPr txBox="true"/>
          <p:nvPr/>
        </p:nvSpPr>
        <p:spPr>
          <a:xfrm rot="0">
            <a:off x="2582985" y="8267075"/>
            <a:ext cx="6306443" cy="841678"/>
          </a:xfrm>
          <a:prstGeom prst="rect">
            <a:avLst/>
          </a:prstGeom>
        </p:spPr>
        <p:txBody>
          <a:bodyPr anchor="t" rtlCol="false" tIns="0" lIns="0" bIns="0" rIns="0">
            <a:spAutoFit/>
          </a:bodyPr>
          <a:lstStyle/>
          <a:p>
            <a:pPr algn="l">
              <a:lnSpc>
                <a:spcPts val="2122"/>
              </a:lnSpc>
            </a:pPr>
            <a:r>
              <a:rPr lang="en-US" b="true" sz="1965">
                <a:solidFill>
                  <a:srgbClr val="FFFFFF"/>
                </a:solidFill>
                <a:latin typeface="Blogger Bold"/>
                <a:ea typeface="Blogger Bold"/>
                <a:cs typeface="Blogger Bold"/>
                <a:sym typeface="Blogger Bold"/>
              </a:rPr>
              <a:t>HTTPS://WWW.YOUTUBE.COM/WATCH?V=7U5_NNRBQOS&amp;LIST=PLZEWSVAHX_Z2MEYGNQEUCEKTMNJBP8136</a:t>
            </a:r>
          </a:p>
        </p:txBody>
      </p:sp>
      <p:sp>
        <p:nvSpPr>
          <p:cNvPr name="TextBox 25" id="25"/>
          <p:cNvSpPr txBox="true"/>
          <p:nvPr/>
        </p:nvSpPr>
        <p:spPr>
          <a:xfrm rot="0">
            <a:off x="2582985" y="9289728"/>
            <a:ext cx="6306443" cy="306875"/>
          </a:xfrm>
          <a:prstGeom prst="rect">
            <a:avLst/>
          </a:prstGeom>
        </p:spPr>
        <p:txBody>
          <a:bodyPr anchor="t" rtlCol="false" tIns="0" lIns="0" bIns="0" rIns="0">
            <a:spAutoFit/>
          </a:bodyPr>
          <a:lstStyle/>
          <a:p>
            <a:pPr algn="l">
              <a:lnSpc>
                <a:spcPts val="2122"/>
              </a:lnSpc>
            </a:pPr>
            <a:r>
              <a:rPr lang="en-US" b="true" sz="1965">
                <a:solidFill>
                  <a:srgbClr val="FFFFFF"/>
                </a:solidFill>
                <a:latin typeface="Blogger Bold"/>
                <a:ea typeface="Blogger Bold"/>
                <a:cs typeface="Blogger Bold"/>
                <a:sym typeface="Blogger Bold"/>
              </a:rPr>
              <a:t>HTTPS://GITHUB.COM/TANYAGUPTA0201/TODO-LIST-APP</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690518" y="2438396"/>
            <a:ext cx="1111152" cy="277788"/>
          </a:xfrm>
          <a:custGeom>
            <a:avLst/>
            <a:gdLst/>
            <a:ahLst/>
            <a:cxnLst/>
            <a:rect r="r" b="b" t="t" l="l"/>
            <a:pathLst>
              <a:path h="277788" w="1111152">
                <a:moveTo>
                  <a:pt x="0" y="0"/>
                </a:moveTo>
                <a:lnTo>
                  <a:pt x="1111152" y="0"/>
                </a:lnTo>
                <a:lnTo>
                  <a:pt x="1111152" y="277788"/>
                </a:lnTo>
                <a:lnTo>
                  <a:pt x="0" y="2777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420219" y="-482340"/>
            <a:ext cx="1867781" cy="2171838"/>
          </a:xfrm>
          <a:custGeom>
            <a:avLst/>
            <a:gdLst/>
            <a:ahLst/>
            <a:cxnLst/>
            <a:rect r="r" b="b" t="t" l="l"/>
            <a:pathLst>
              <a:path h="2171838" w="1867781">
                <a:moveTo>
                  <a:pt x="0" y="0"/>
                </a:moveTo>
                <a:lnTo>
                  <a:pt x="1867781" y="0"/>
                </a:lnTo>
                <a:lnTo>
                  <a:pt x="1867781" y="2171838"/>
                </a:lnTo>
                <a:lnTo>
                  <a:pt x="0" y="21718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157522" y="-136201"/>
            <a:ext cx="1865066" cy="2171838"/>
          </a:xfrm>
          <a:custGeom>
            <a:avLst/>
            <a:gdLst/>
            <a:ahLst/>
            <a:cxnLst/>
            <a:rect r="r" b="b" t="t" l="l"/>
            <a:pathLst>
              <a:path h="2171838" w="1865066">
                <a:moveTo>
                  <a:pt x="0" y="0"/>
                </a:moveTo>
                <a:lnTo>
                  <a:pt x="1865065" y="0"/>
                </a:lnTo>
                <a:lnTo>
                  <a:pt x="1865065" y="2171838"/>
                </a:lnTo>
                <a:lnTo>
                  <a:pt x="0" y="21718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720983" y="8213693"/>
            <a:ext cx="1423017" cy="1423017"/>
          </a:xfrm>
          <a:custGeom>
            <a:avLst/>
            <a:gdLst/>
            <a:ahLst/>
            <a:cxnLst/>
            <a:rect r="r" b="b" t="t" l="l"/>
            <a:pathLst>
              <a:path h="1423017" w="1423017">
                <a:moveTo>
                  <a:pt x="0" y="0"/>
                </a:moveTo>
                <a:lnTo>
                  <a:pt x="1423017" y="0"/>
                </a:lnTo>
                <a:lnTo>
                  <a:pt x="1423017" y="1423017"/>
                </a:lnTo>
                <a:lnTo>
                  <a:pt x="0" y="1423017"/>
                </a:lnTo>
                <a:lnTo>
                  <a:pt x="0" y="0"/>
                </a:lnTo>
                <a:close/>
              </a:path>
            </a:pathLst>
          </a:custGeom>
          <a:blipFill>
            <a:blip r:embed="rId9"/>
            <a:stretch>
              <a:fillRect l="0" t="0" r="0" b="0"/>
            </a:stretch>
          </a:blipFill>
        </p:spPr>
      </p:sp>
      <p:sp>
        <p:nvSpPr>
          <p:cNvPr name="Freeform 7" id="7"/>
          <p:cNvSpPr/>
          <p:nvPr/>
        </p:nvSpPr>
        <p:spPr>
          <a:xfrm flipH="false" flipV="false" rot="0">
            <a:off x="1856057" y="8213693"/>
            <a:ext cx="1386991" cy="1386991"/>
          </a:xfrm>
          <a:custGeom>
            <a:avLst/>
            <a:gdLst/>
            <a:ahLst/>
            <a:cxnLst/>
            <a:rect r="r" b="b" t="t" l="l"/>
            <a:pathLst>
              <a:path h="1386991" w="1386991">
                <a:moveTo>
                  <a:pt x="0" y="0"/>
                </a:moveTo>
                <a:lnTo>
                  <a:pt x="1386991" y="0"/>
                </a:lnTo>
                <a:lnTo>
                  <a:pt x="1386991" y="1386992"/>
                </a:lnTo>
                <a:lnTo>
                  <a:pt x="0" y="1386992"/>
                </a:lnTo>
                <a:lnTo>
                  <a:pt x="0" y="0"/>
                </a:lnTo>
                <a:close/>
              </a:path>
            </a:pathLst>
          </a:custGeom>
          <a:blipFill>
            <a:blip r:embed="rId10"/>
            <a:stretch>
              <a:fillRect l="0" t="0" r="0" b="0"/>
            </a:stretch>
          </a:blipFill>
        </p:spPr>
      </p:sp>
      <p:sp>
        <p:nvSpPr>
          <p:cNvPr name="Freeform 8" id="8"/>
          <p:cNvSpPr/>
          <p:nvPr/>
        </p:nvSpPr>
        <p:spPr>
          <a:xfrm flipH="false" flipV="false" rot="0">
            <a:off x="13643993" y="8032525"/>
            <a:ext cx="1476029" cy="1476029"/>
          </a:xfrm>
          <a:custGeom>
            <a:avLst/>
            <a:gdLst/>
            <a:ahLst/>
            <a:cxnLst/>
            <a:rect r="r" b="b" t="t" l="l"/>
            <a:pathLst>
              <a:path h="1476029" w="1476029">
                <a:moveTo>
                  <a:pt x="0" y="0"/>
                </a:moveTo>
                <a:lnTo>
                  <a:pt x="1476029" y="0"/>
                </a:lnTo>
                <a:lnTo>
                  <a:pt x="1476029" y="1476029"/>
                </a:lnTo>
                <a:lnTo>
                  <a:pt x="0" y="1476029"/>
                </a:lnTo>
                <a:lnTo>
                  <a:pt x="0" y="0"/>
                </a:lnTo>
                <a:close/>
              </a:path>
            </a:pathLst>
          </a:custGeom>
          <a:blipFill>
            <a:blip r:embed="rId11"/>
            <a:stretch>
              <a:fillRect l="0" t="0" r="0" b="0"/>
            </a:stretch>
          </a:blipFill>
        </p:spPr>
      </p:sp>
      <p:sp>
        <p:nvSpPr>
          <p:cNvPr name="TextBox 9" id="9"/>
          <p:cNvSpPr txBox="true"/>
          <p:nvPr/>
        </p:nvSpPr>
        <p:spPr>
          <a:xfrm rot="0">
            <a:off x="1480002" y="1177244"/>
            <a:ext cx="6490517" cy="858393"/>
          </a:xfrm>
          <a:prstGeom prst="rect">
            <a:avLst/>
          </a:prstGeom>
        </p:spPr>
        <p:txBody>
          <a:bodyPr anchor="t" rtlCol="false" tIns="0" lIns="0" bIns="0" rIns="0">
            <a:spAutoFit/>
          </a:bodyPr>
          <a:lstStyle/>
          <a:p>
            <a:pPr algn="l">
              <a:lnSpc>
                <a:spcPts val="6156"/>
              </a:lnSpc>
            </a:pPr>
            <a:r>
              <a:rPr lang="en-US" b="true" sz="5700">
                <a:solidFill>
                  <a:srgbClr val="FFFFFF"/>
                </a:solidFill>
                <a:latin typeface="Blogger Bold"/>
                <a:ea typeface="Blogger Bold"/>
                <a:cs typeface="Blogger Bold"/>
                <a:sym typeface="Blogger Bold"/>
              </a:rPr>
              <a:t>1-OUTILS UTILISÉES</a:t>
            </a:r>
          </a:p>
        </p:txBody>
      </p:sp>
      <p:sp>
        <p:nvSpPr>
          <p:cNvPr name="TextBox 10" id="10"/>
          <p:cNvSpPr txBox="true"/>
          <p:nvPr/>
        </p:nvSpPr>
        <p:spPr>
          <a:xfrm rot="0">
            <a:off x="1511710" y="5460013"/>
            <a:ext cx="3034742" cy="423672"/>
          </a:xfrm>
          <a:prstGeom prst="rect">
            <a:avLst/>
          </a:prstGeom>
        </p:spPr>
        <p:txBody>
          <a:bodyPr anchor="t" rtlCol="false" tIns="0" lIns="0" bIns="0" rIns="0">
            <a:spAutoFit/>
          </a:bodyPr>
          <a:lstStyle/>
          <a:p>
            <a:pPr algn="l">
              <a:lnSpc>
                <a:spcPts val="3023"/>
              </a:lnSpc>
            </a:pPr>
            <a:r>
              <a:rPr lang="en-US" b="true" sz="2799">
                <a:solidFill>
                  <a:srgbClr val="FFFFFF"/>
                </a:solidFill>
                <a:latin typeface="Blogger Bold"/>
                <a:ea typeface="Blogger Bold"/>
                <a:cs typeface="Blogger Bold"/>
                <a:sym typeface="Blogger Bold"/>
              </a:rPr>
              <a:t>ANDROID STUDIO</a:t>
            </a:r>
          </a:p>
        </p:txBody>
      </p:sp>
      <p:sp>
        <p:nvSpPr>
          <p:cNvPr name="TextBox 11" id="11"/>
          <p:cNvSpPr txBox="true"/>
          <p:nvPr/>
        </p:nvSpPr>
        <p:spPr>
          <a:xfrm rot="0">
            <a:off x="1511710" y="4049706"/>
            <a:ext cx="2703699" cy="1320632"/>
          </a:xfrm>
          <a:prstGeom prst="rect">
            <a:avLst/>
          </a:prstGeom>
        </p:spPr>
        <p:txBody>
          <a:bodyPr anchor="t" rtlCol="false" tIns="0" lIns="0" bIns="0" rIns="0">
            <a:spAutoFit/>
          </a:bodyPr>
          <a:lstStyle/>
          <a:p>
            <a:pPr algn="l">
              <a:lnSpc>
                <a:spcPts val="9562"/>
              </a:lnSpc>
            </a:pPr>
            <a:r>
              <a:rPr lang="en-US" b="true" sz="8853">
                <a:solidFill>
                  <a:srgbClr val="FFFFFF"/>
                </a:solidFill>
                <a:latin typeface="Blogger Bold"/>
                <a:ea typeface="Blogger Bold"/>
                <a:cs typeface="Blogger Bold"/>
                <a:sym typeface="Blogger Bold"/>
              </a:rPr>
              <a:t>01.</a:t>
            </a:r>
          </a:p>
        </p:txBody>
      </p:sp>
      <p:sp>
        <p:nvSpPr>
          <p:cNvPr name="TextBox 12" id="12"/>
          <p:cNvSpPr txBox="true"/>
          <p:nvPr/>
        </p:nvSpPr>
        <p:spPr>
          <a:xfrm rot="0">
            <a:off x="7380953" y="5460013"/>
            <a:ext cx="2334835" cy="423672"/>
          </a:xfrm>
          <a:prstGeom prst="rect">
            <a:avLst/>
          </a:prstGeom>
        </p:spPr>
        <p:txBody>
          <a:bodyPr anchor="t" rtlCol="false" tIns="0" lIns="0" bIns="0" rIns="0">
            <a:spAutoFit/>
          </a:bodyPr>
          <a:lstStyle/>
          <a:p>
            <a:pPr algn="l">
              <a:lnSpc>
                <a:spcPts val="3023"/>
              </a:lnSpc>
            </a:pPr>
            <a:r>
              <a:rPr lang="en-US" b="true" sz="2799">
                <a:solidFill>
                  <a:srgbClr val="FFFFFF"/>
                </a:solidFill>
                <a:latin typeface="Blogger Bold"/>
                <a:ea typeface="Blogger Bold"/>
                <a:cs typeface="Blogger Bold"/>
                <a:sym typeface="Blogger Bold"/>
              </a:rPr>
              <a:t>KOTLIN</a:t>
            </a:r>
          </a:p>
        </p:txBody>
      </p:sp>
      <p:sp>
        <p:nvSpPr>
          <p:cNvPr name="TextBox 13" id="13"/>
          <p:cNvSpPr txBox="true"/>
          <p:nvPr/>
        </p:nvSpPr>
        <p:spPr>
          <a:xfrm rot="0">
            <a:off x="7380953" y="5864635"/>
            <a:ext cx="3526093" cy="1663065"/>
          </a:xfrm>
          <a:prstGeom prst="rect">
            <a:avLst/>
          </a:prstGeom>
        </p:spPr>
        <p:txBody>
          <a:bodyPr anchor="t" rtlCol="false" tIns="0" lIns="0" bIns="0" rIns="0">
            <a:spAutoFit/>
          </a:bodyPr>
          <a:lstStyle/>
          <a:p>
            <a:pPr algn="l">
              <a:lnSpc>
                <a:spcPts val="3360"/>
              </a:lnSpc>
            </a:pPr>
            <a:r>
              <a:rPr lang="en-US" sz="2400">
                <a:solidFill>
                  <a:srgbClr val="FFFFFF"/>
                </a:solidFill>
                <a:latin typeface="Source Sans Pro"/>
                <a:ea typeface="Source Sans Pro"/>
                <a:cs typeface="Source Sans Pro"/>
                <a:sym typeface="Source Sans Pro"/>
              </a:rPr>
              <a:t>Langage moderne et officiel pour Android, simple et sécurisé, interopérable avec Java.</a:t>
            </a:r>
          </a:p>
        </p:txBody>
      </p:sp>
      <p:sp>
        <p:nvSpPr>
          <p:cNvPr name="TextBox 14" id="14"/>
          <p:cNvSpPr txBox="true"/>
          <p:nvPr/>
        </p:nvSpPr>
        <p:spPr>
          <a:xfrm rot="0">
            <a:off x="7380953" y="4049706"/>
            <a:ext cx="2527441" cy="1320632"/>
          </a:xfrm>
          <a:prstGeom prst="rect">
            <a:avLst/>
          </a:prstGeom>
        </p:spPr>
        <p:txBody>
          <a:bodyPr anchor="t" rtlCol="false" tIns="0" lIns="0" bIns="0" rIns="0">
            <a:spAutoFit/>
          </a:bodyPr>
          <a:lstStyle/>
          <a:p>
            <a:pPr algn="l">
              <a:lnSpc>
                <a:spcPts val="9562"/>
              </a:lnSpc>
            </a:pPr>
            <a:r>
              <a:rPr lang="en-US" b="true" sz="8853">
                <a:solidFill>
                  <a:srgbClr val="FFFFFF"/>
                </a:solidFill>
                <a:latin typeface="Blogger Bold"/>
                <a:ea typeface="Blogger Bold"/>
                <a:cs typeface="Blogger Bold"/>
                <a:sym typeface="Blogger Bold"/>
              </a:rPr>
              <a:t>02.</a:t>
            </a:r>
          </a:p>
        </p:txBody>
      </p:sp>
      <p:sp>
        <p:nvSpPr>
          <p:cNvPr name="TextBox 15" id="15"/>
          <p:cNvSpPr txBox="true"/>
          <p:nvPr/>
        </p:nvSpPr>
        <p:spPr>
          <a:xfrm rot="0">
            <a:off x="13254486" y="5460013"/>
            <a:ext cx="2438201" cy="423672"/>
          </a:xfrm>
          <a:prstGeom prst="rect">
            <a:avLst/>
          </a:prstGeom>
        </p:spPr>
        <p:txBody>
          <a:bodyPr anchor="t" rtlCol="false" tIns="0" lIns="0" bIns="0" rIns="0">
            <a:spAutoFit/>
          </a:bodyPr>
          <a:lstStyle/>
          <a:p>
            <a:pPr algn="l">
              <a:lnSpc>
                <a:spcPts val="3023"/>
              </a:lnSpc>
            </a:pPr>
            <a:r>
              <a:rPr lang="en-US" b="true" sz="2799">
                <a:solidFill>
                  <a:srgbClr val="FFFFFF"/>
                </a:solidFill>
                <a:latin typeface="Blogger Bold"/>
                <a:ea typeface="Blogger Bold"/>
                <a:cs typeface="Blogger Bold"/>
                <a:sym typeface="Blogger Bold"/>
              </a:rPr>
              <a:t>FIREBASE</a:t>
            </a:r>
          </a:p>
        </p:txBody>
      </p:sp>
      <p:sp>
        <p:nvSpPr>
          <p:cNvPr name="TextBox 16" id="16"/>
          <p:cNvSpPr txBox="true"/>
          <p:nvPr/>
        </p:nvSpPr>
        <p:spPr>
          <a:xfrm rot="0">
            <a:off x="13254486" y="5864635"/>
            <a:ext cx="3526093" cy="2082165"/>
          </a:xfrm>
          <a:prstGeom prst="rect">
            <a:avLst/>
          </a:prstGeom>
        </p:spPr>
        <p:txBody>
          <a:bodyPr anchor="t" rtlCol="false" tIns="0" lIns="0" bIns="0" rIns="0">
            <a:spAutoFit/>
          </a:bodyPr>
          <a:lstStyle/>
          <a:p>
            <a:pPr algn="l">
              <a:lnSpc>
                <a:spcPts val="3360"/>
              </a:lnSpc>
            </a:pPr>
            <a:r>
              <a:rPr lang="en-US" sz="2400">
                <a:solidFill>
                  <a:srgbClr val="FFFFFF"/>
                </a:solidFill>
                <a:latin typeface="Source Sans Pro"/>
                <a:ea typeface="Source Sans Pro"/>
                <a:cs typeface="Source Sans Pro"/>
                <a:sym typeface="Source Sans Pro"/>
              </a:rPr>
              <a:t>Plateforme Google offrant des services backend comme base de données, authentification et notifications.</a:t>
            </a:r>
          </a:p>
        </p:txBody>
      </p:sp>
      <p:sp>
        <p:nvSpPr>
          <p:cNvPr name="TextBox 17" id="17"/>
          <p:cNvSpPr txBox="true"/>
          <p:nvPr/>
        </p:nvSpPr>
        <p:spPr>
          <a:xfrm rot="0">
            <a:off x="13070694" y="4049706"/>
            <a:ext cx="2255042" cy="1320632"/>
          </a:xfrm>
          <a:prstGeom prst="rect">
            <a:avLst/>
          </a:prstGeom>
        </p:spPr>
        <p:txBody>
          <a:bodyPr anchor="t" rtlCol="false" tIns="0" lIns="0" bIns="0" rIns="0">
            <a:spAutoFit/>
          </a:bodyPr>
          <a:lstStyle/>
          <a:p>
            <a:pPr algn="l">
              <a:lnSpc>
                <a:spcPts val="9562"/>
              </a:lnSpc>
            </a:pPr>
            <a:r>
              <a:rPr lang="en-US" b="true" sz="8853">
                <a:solidFill>
                  <a:srgbClr val="FFFFFF"/>
                </a:solidFill>
                <a:latin typeface="Blogger Bold"/>
                <a:ea typeface="Blogger Bold"/>
                <a:cs typeface="Blogger Bold"/>
                <a:sym typeface="Blogger Bold"/>
              </a:rPr>
              <a:t>03.</a:t>
            </a:r>
          </a:p>
        </p:txBody>
      </p:sp>
      <p:sp>
        <p:nvSpPr>
          <p:cNvPr name="TextBox 18" id="18"/>
          <p:cNvSpPr txBox="true"/>
          <p:nvPr/>
        </p:nvSpPr>
        <p:spPr>
          <a:xfrm rot="0">
            <a:off x="1480002" y="5921785"/>
            <a:ext cx="3526093" cy="1243965"/>
          </a:xfrm>
          <a:prstGeom prst="rect">
            <a:avLst/>
          </a:prstGeom>
        </p:spPr>
        <p:txBody>
          <a:bodyPr anchor="t" rtlCol="false" tIns="0" lIns="0" bIns="0" rIns="0">
            <a:spAutoFit/>
          </a:bodyPr>
          <a:lstStyle/>
          <a:p>
            <a:pPr algn="l">
              <a:lnSpc>
                <a:spcPts val="3360"/>
              </a:lnSpc>
            </a:pPr>
            <a:r>
              <a:rPr lang="en-US" sz="2400">
                <a:solidFill>
                  <a:srgbClr val="FFFFFF"/>
                </a:solidFill>
                <a:latin typeface="Source Sans Pro"/>
                <a:ea typeface="Source Sans Pro"/>
                <a:cs typeface="Source Sans Pro"/>
                <a:sym typeface="Source Sans Pro"/>
              </a:rPr>
              <a:t>IDE officiel pour créer des applications Android avec des outils complets.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665" y="-853834"/>
            <a:ext cx="1867781" cy="2171838"/>
          </a:xfrm>
          <a:custGeom>
            <a:avLst/>
            <a:gdLst/>
            <a:ahLst/>
            <a:cxnLst/>
            <a:rect r="r" b="b" t="t" l="l"/>
            <a:pathLst>
              <a:path h="2171838" w="1867781">
                <a:moveTo>
                  <a:pt x="0" y="0"/>
                </a:moveTo>
                <a:lnTo>
                  <a:pt x="1867781" y="0"/>
                </a:lnTo>
                <a:lnTo>
                  <a:pt x="1867781" y="2171838"/>
                </a:lnTo>
                <a:lnTo>
                  <a:pt x="0" y="21718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67363" y="-507695"/>
            <a:ext cx="1865066" cy="2171838"/>
          </a:xfrm>
          <a:custGeom>
            <a:avLst/>
            <a:gdLst/>
            <a:ahLst/>
            <a:cxnLst/>
            <a:rect r="r" b="b" t="t" l="l"/>
            <a:pathLst>
              <a:path h="2171838" w="1865066">
                <a:moveTo>
                  <a:pt x="0" y="0"/>
                </a:moveTo>
                <a:lnTo>
                  <a:pt x="1865066" y="0"/>
                </a:lnTo>
                <a:lnTo>
                  <a:pt x="1865066" y="2171838"/>
                </a:lnTo>
                <a:lnTo>
                  <a:pt x="0" y="21718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613866" y="2993109"/>
            <a:ext cx="1111152" cy="277788"/>
          </a:xfrm>
          <a:custGeom>
            <a:avLst/>
            <a:gdLst/>
            <a:ahLst/>
            <a:cxnLst/>
            <a:rect r="r" b="b" t="t" l="l"/>
            <a:pathLst>
              <a:path h="277788" w="1111152">
                <a:moveTo>
                  <a:pt x="0" y="0"/>
                </a:moveTo>
                <a:lnTo>
                  <a:pt x="1111152" y="0"/>
                </a:lnTo>
                <a:lnTo>
                  <a:pt x="1111152" y="277788"/>
                </a:lnTo>
                <a:lnTo>
                  <a:pt x="0" y="2777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2614796" y="4509189"/>
            <a:ext cx="441885" cy="747375"/>
          </a:xfrm>
          <a:custGeom>
            <a:avLst/>
            <a:gdLst/>
            <a:ahLst/>
            <a:cxnLst/>
            <a:rect r="r" b="b" t="t" l="l"/>
            <a:pathLst>
              <a:path h="747375" w="441885">
                <a:moveTo>
                  <a:pt x="0" y="0"/>
                </a:moveTo>
                <a:lnTo>
                  <a:pt x="441885" y="0"/>
                </a:lnTo>
                <a:lnTo>
                  <a:pt x="441885" y="747374"/>
                </a:lnTo>
                <a:lnTo>
                  <a:pt x="0" y="74737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9169442" y="4444873"/>
            <a:ext cx="751220" cy="712976"/>
          </a:xfrm>
          <a:custGeom>
            <a:avLst/>
            <a:gdLst/>
            <a:ahLst/>
            <a:cxnLst/>
            <a:rect r="r" b="b" t="t" l="l"/>
            <a:pathLst>
              <a:path h="712976" w="751220">
                <a:moveTo>
                  <a:pt x="0" y="0"/>
                </a:moveTo>
                <a:lnTo>
                  <a:pt x="751220" y="0"/>
                </a:lnTo>
                <a:lnTo>
                  <a:pt x="751220" y="712976"/>
                </a:lnTo>
                <a:lnTo>
                  <a:pt x="0" y="7129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5075712" y="4577033"/>
            <a:ext cx="751220" cy="693000"/>
          </a:xfrm>
          <a:custGeom>
            <a:avLst/>
            <a:gdLst/>
            <a:ahLst/>
            <a:cxnLst/>
            <a:rect r="r" b="b" t="t" l="l"/>
            <a:pathLst>
              <a:path h="693000" w="751220">
                <a:moveTo>
                  <a:pt x="0" y="0"/>
                </a:moveTo>
                <a:lnTo>
                  <a:pt x="751220" y="0"/>
                </a:lnTo>
                <a:lnTo>
                  <a:pt x="751220" y="693000"/>
                </a:lnTo>
                <a:lnTo>
                  <a:pt x="0" y="6930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9" id="9"/>
          <p:cNvSpPr txBox="true"/>
          <p:nvPr/>
        </p:nvSpPr>
        <p:spPr>
          <a:xfrm rot="0">
            <a:off x="4736339" y="1534641"/>
            <a:ext cx="8866207" cy="858393"/>
          </a:xfrm>
          <a:prstGeom prst="rect">
            <a:avLst/>
          </a:prstGeom>
        </p:spPr>
        <p:txBody>
          <a:bodyPr anchor="t" rtlCol="false" tIns="0" lIns="0" bIns="0" rIns="0">
            <a:spAutoFit/>
          </a:bodyPr>
          <a:lstStyle/>
          <a:p>
            <a:pPr algn="ctr">
              <a:lnSpc>
                <a:spcPts val="6156"/>
              </a:lnSpc>
            </a:pPr>
            <a:r>
              <a:rPr lang="en-US" b="true" sz="5700">
                <a:solidFill>
                  <a:srgbClr val="FFFFFF"/>
                </a:solidFill>
                <a:latin typeface="Blogger Bold"/>
                <a:ea typeface="Blogger Bold"/>
                <a:cs typeface="Blogger Bold"/>
                <a:sym typeface="Blogger Bold"/>
              </a:rPr>
              <a:t>2-CONTEXTE ET OBJECTIF</a:t>
            </a:r>
          </a:p>
        </p:txBody>
      </p:sp>
      <p:sp>
        <p:nvSpPr>
          <p:cNvPr name="TextBox 10" id="10"/>
          <p:cNvSpPr txBox="true"/>
          <p:nvPr/>
        </p:nvSpPr>
        <p:spPr>
          <a:xfrm rot="0">
            <a:off x="1028700" y="5974657"/>
            <a:ext cx="4850772" cy="2501265"/>
          </a:xfrm>
          <a:prstGeom prst="rect">
            <a:avLst/>
          </a:prstGeom>
        </p:spPr>
        <p:txBody>
          <a:bodyPr anchor="t" rtlCol="false" tIns="0" lIns="0" bIns="0" rIns="0">
            <a:spAutoFit/>
          </a:bodyPr>
          <a:lstStyle/>
          <a:p>
            <a:pPr algn="l">
              <a:lnSpc>
                <a:spcPts val="3360"/>
              </a:lnSpc>
            </a:pPr>
            <a:r>
              <a:rPr lang="en-US" sz="2400">
                <a:solidFill>
                  <a:srgbClr val="FFFFFF"/>
                </a:solidFill>
                <a:latin typeface="Source Sans Pro"/>
                <a:ea typeface="Source Sans Pro"/>
                <a:cs typeface="Source Sans Pro"/>
                <a:sym typeface="Source Sans Pro"/>
              </a:rPr>
              <a:t>De nombreuses personnes rencontrent des difficultés à gérer efficacement leurs tâches au quotidien, surtout lorsqu'elles doivent jongler entre différentes priorités et catégories.</a:t>
            </a:r>
          </a:p>
        </p:txBody>
      </p:sp>
      <p:sp>
        <p:nvSpPr>
          <p:cNvPr name="TextBox 11" id="11"/>
          <p:cNvSpPr txBox="true"/>
          <p:nvPr/>
        </p:nvSpPr>
        <p:spPr>
          <a:xfrm rot="0">
            <a:off x="6854115" y="5329299"/>
            <a:ext cx="4626543" cy="423672"/>
          </a:xfrm>
          <a:prstGeom prst="rect">
            <a:avLst/>
          </a:prstGeom>
        </p:spPr>
        <p:txBody>
          <a:bodyPr anchor="t" rtlCol="false" tIns="0" lIns="0" bIns="0" rIns="0">
            <a:spAutoFit/>
          </a:bodyPr>
          <a:lstStyle/>
          <a:p>
            <a:pPr algn="r">
              <a:lnSpc>
                <a:spcPts val="3023"/>
              </a:lnSpc>
            </a:pPr>
            <a:r>
              <a:rPr lang="en-US" b="true" sz="2799">
                <a:solidFill>
                  <a:srgbClr val="FFFFFF"/>
                </a:solidFill>
                <a:latin typeface="Blogger Bold"/>
                <a:ea typeface="Blogger Bold"/>
                <a:cs typeface="Blogger Bold"/>
                <a:sym typeface="Blogger Bold"/>
              </a:rPr>
              <a:t>SOLUTION PROPOSÉE :</a:t>
            </a:r>
          </a:p>
        </p:txBody>
      </p:sp>
      <p:sp>
        <p:nvSpPr>
          <p:cNvPr name="TextBox 12" id="12"/>
          <p:cNvSpPr txBox="true"/>
          <p:nvPr/>
        </p:nvSpPr>
        <p:spPr>
          <a:xfrm rot="0">
            <a:off x="1028700" y="5427160"/>
            <a:ext cx="4298220" cy="423672"/>
          </a:xfrm>
          <a:prstGeom prst="rect">
            <a:avLst/>
          </a:prstGeom>
        </p:spPr>
        <p:txBody>
          <a:bodyPr anchor="t" rtlCol="false" tIns="0" lIns="0" bIns="0" rIns="0">
            <a:spAutoFit/>
          </a:bodyPr>
          <a:lstStyle/>
          <a:p>
            <a:pPr algn="l">
              <a:lnSpc>
                <a:spcPts val="3023"/>
              </a:lnSpc>
            </a:pPr>
            <a:r>
              <a:rPr lang="en-US" b="true" sz="2799">
                <a:solidFill>
                  <a:srgbClr val="FFFFFF"/>
                </a:solidFill>
                <a:latin typeface="Blogger Bold"/>
                <a:ea typeface="Blogger Bold"/>
                <a:cs typeface="Blogger Bold"/>
                <a:sym typeface="Blogger Bold"/>
              </a:rPr>
              <a:t>PROBLÈME À RÉSOUDRE :</a:t>
            </a:r>
          </a:p>
        </p:txBody>
      </p:sp>
      <p:sp>
        <p:nvSpPr>
          <p:cNvPr name="TextBox 13" id="13"/>
          <p:cNvSpPr txBox="true"/>
          <p:nvPr/>
        </p:nvSpPr>
        <p:spPr>
          <a:xfrm rot="0">
            <a:off x="13004658" y="5387326"/>
            <a:ext cx="3324096" cy="423672"/>
          </a:xfrm>
          <a:prstGeom prst="rect">
            <a:avLst/>
          </a:prstGeom>
        </p:spPr>
        <p:txBody>
          <a:bodyPr anchor="t" rtlCol="false" tIns="0" lIns="0" bIns="0" rIns="0">
            <a:spAutoFit/>
          </a:bodyPr>
          <a:lstStyle/>
          <a:p>
            <a:pPr algn="r">
              <a:lnSpc>
                <a:spcPts val="3023"/>
              </a:lnSpc>
            </a:pPr>
            <a:r>
              <a:rPr lang="en-US" b="true" sz="2799">
                <a:solidFill>
                  <a:srgbClr val="FFFFFF"/>
                </a:solidFill>
                <a:latin typeface="Blogger Bold"/>
                <a:ea typeface="Blogger Bold"/>
                <a:cs typeface="Blogger Bold"/>
                <a:sym typeface="Blogger Bold"/>
              </a:rPr>
              <a:t>OBJECTIF :</a:t>
            </a:r>
          </a:p>
        </p:txBody>
      </p:sp>
      <p:sp>
        <p:nvSpPr>
          <p:cNvPr name="TextBox 14" id="14"/>
          <p:cNvSpPr txBox="true"/>
          <p:nvPr/>
        </p:nvSpPr>
        <p:spPr>
          <a:xfrm rot="0">
            <a:off x="7697037" y="5974657"/>
            <a:ext cx="4055963" cy="2920365"/>
          </a:xfrm>
          <a:prstGeom prst="rect">
            <a:avLst/>
          </a:prstGeom>
        </p:spPr>
        <p:txBody>
          <a:bodyPr anchor="t" rtlCol="false" tIns="0" lIns="0" bIns="0" rIns="0">
            <a:spAutoFit/>
          </a:bodyPr>
          <a:lstStyle/>
          <a:p>
            <a:pPr algn="l">
              <a:lnSpc>
                <a:spcPts val="3360"/>
              </a:lnSpc>
            </a:pPr>
            <a:r>
              <a:rPr lang="en-US" sz="2400">
                <a:solidFill>
                  <a:srgbClr val="FFFFFF"/>
                </a:solidFill>
                <a:latin typeface="Source Sans Pro"/>
                <a:ea typeface="Source Sans Pro"/>
                <a:cs typeface="Source Sans Pro"/>
                <a:sym typeface="Source Sans Pro"/>
              </a:rPr>
              <a:t>propose une interface claire et ergonomique, permettant de gérer, prioriser et suivre ses tâches facilement. Elle intègre également des fonctionnalités visuelles pour rendre l'organisation plus intuitive.</a:t>
            </a:r>
          </a:p>
        </p:txBody>
      </p:sp>
      <p:sp>
        <p:nvSpPr>
          <p:cNvPr name="TextBox 15" id="15"/>
          <p:cNvSpPr txBox="true"/>
          <p:nvPr/>
        </p:nvSpPr>
        <p:spPr>
          <a:xfrm rot="0">
            <a:off x="13798951" y="5880666"/>
            <a:ext cx="4055963" cy="1243965"/>
          </a:xfrm>
          <a:prstGeom prst="rect">
            <a:avLst/>
          </a:prstGeom>
        </p:spPr>
        <p:txBody>
          <a:bodyPr anchor="t" rtlCol="false" tIns="0" lIns="0" bIns="0" rIns="0">
            <a:spAutoFit/>
          </a:bodyPr>
          <a:lstStyle/>
          <a:p>
            <a:pPr algn="l">
              <a:lnSpc>
                <a:spcPts val="3360"/>
              </a:lnSpc>
            </a:pPr>
            <a:r>
              <a:rPr lang="en-US" sz="2400">
                <a:solidFill>
                  <a:srgbClr val="FFFFFF"/>
                </a:solidFill>
                <a:latin typeface="Source Sans Pro"/>
                <a:ea typeface="Source Sans Pro"/>
                <a:cs typeface="Source Sans Pro"/>
                <a:sym typeface="Source Sans Pro"/>
              </a:rPr>
              <a:t>Améliorer l'organisation personnelle et la productivité grâce à un outil facile à utiliser.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822319" y="2625181"/>
            <a:ext cx="1111152" cy="277788"/>
          </a:xfrm>
          <a:custGeom>
            <a:avLst/>
            <a:gdLst/>
            <a:ahLst/>
            <a:cxnLst/>
            <a:rect r="r" b="b" t="t" l="l"/>
            <a:pathLst>
              <a:path h="277788" w="1111152">
                <a:moveTo>
                  <a:pt x="0" y="0"/>
                </a:moveTo>
                <a:lnTo>
                  <a:pt x="1111152" y="0"/>
                </a:lnTo>
                <a:lnTo>
                  <a:pt x="1111152" y="277788"/>
                </a:lnTo>
                <a:lnTo>
                  <a:pt x="0" y="2777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716626" y="3226819"/>
            <a:ext cx="6890096" cy="423672"/>
          </a:xfrm>
          <a:prstGeom prst="rect">
            <a:avLst/>
          </a:prstGeom>
        </p:spPr>
        <p:txBody>
          <a:bodyPr anchor="t" rtlCol="false" tIns="0" lIns="0" bIns="0" rIns="0">
            <a:spAutoFit/>
          </a:bodyPr>
          <a:lstStyle/>
          <a:p>
            <a:pPr algn="l">
              <a:lnSpc>
                <a:spcPts val="3023"/>
              </a:lnSpc>
            </a:pPr>
            <a:r>
              <a:rPr lang="en-US" b="true" sz="2799">
                <a:solidFill>
                  <a:srgbClr val="FFFFFF"/>
                </a:solidFill>
                <a:latin typeface="Blogger Bold"/>
                <a:ea typeface="Blogger Bold"/>
                <a:cs typeface="Blogger Bold"/>
                <a:sym typeface="Blogger Bold"/>
              </a:rPr>
              <a:t>1- PAGE D'INSCRIPTION ET DE CONNEXION</a:t>
            </a:r>
          </a:p>
        </p:txBody>
      </p:sp>
      <p:sp>
        <p:nvSpPr>
          <p:cNvPr name="TextBox 5" id="5"/>
          <p:cNvSpPr txBox="true"/>
          <p:nvPr/>
        </p:nvSpPr>
        <p:spPr>
          <a:xfrm rot="0">
            <a:off x="1557664" y="5730240"/>
            <a:ext cx="3075010" cy="423672"/>
          </a:xfrm>
          <a:prstGeom prst="rect">
            <a:avLst/>
          </a:prstGeom>
        </p:spPr>
        <p:txBody>
          <a:bodyPr anchor="t" rtlCol="false" tIns="0" lIns="0" bIns="0" rIns="0">
            <a:spAutoFit/>
          </a:bodyPr>
          <a:lstStyle/>
          <a:p>
            <a:pPr algn="l">
              <a:lnSpc>
                <a:spcPts val="3023"/>
              </a:lnSpc>
            </a:pPr>
            <a:r>
              <a:rPr lang="en-US" b="true" sz="2799">
                <a:solidFill>
                  <a:srgbClr val="FFFFFF"/>
                </a:solidFill>
                <a:latin typeface="Blogger Bold"/>
                <a:ea typeface="Blogger Bold"/>
                <a:cs typeface="Blogger Bold"/>
                <a:sym typeface="Blogger Bold"/>
              </a:rPr>
              <a:t>2- PAGE D'ACCUEIL</a:t>
            </a:r>
          </a:p>
        </p:txBody>
      </p:sp>
      <p:sp>
        <p:nvSpPr>
          <p:cNvPr name="TextBox 6" id="6"/>
          <p:cNvSpPr txBox="true"/>
          <p:nvPr/>
        </p:nvSpPr>
        <p:spPr>
          <a:xfrm rot="0">
            <a:off x="10822872" y="3226819"/>
            <a:ext cx="6890096" cy="423672"/>
          </a:xfrm>
          <a:prstGeom prst="rect">
            <a:avLst/>
          </a:prstGeom>
        </p:spPr>
        <p:txBody>
          <a:bodyPr anchor="t" rtlCol="false" tIns="0" lIns="0" bIns="0" rIns="0">
            <a:spAutoFit/>
          </a:bodyPr>
          <a:lstStyle/>
          <a:p>
            <a:pPr algn="l">
              <a:lnSpc>
                <a:spcPts val="3023"/>
              </a:lnSpc>
            </a:pPr>
            <a:r>
              <a:rPr lang="en-US" b="true" sz="2799">
                <a:solidFill>
                  <a:srgbClr val="FFFFFF"/>
                </a:solidFill>
                <a:latin typeface="Blogger Bold"/>
                <a:ea typeface="Blogger Bold"/>
                <a:cs typeface="Blogger Bold"/>
                <a:sym typeface="Blogger Bold"/>
              </a:rPr>
              <a:t>3- GESTION DES CATÉGORIES ET PRIORITÉS</a:t>
            </a:r>
          </a:p>
        </p:txBody>
      </p:sp>
      <p:sp>
        <p:nvSpPr>
          <p:cNvPr name="TextBox 7" id="7"/>
          <p:cNvSpPr txBox="true"/>
          <p:nvPr/>
        </p:nvSpPr>
        <p:spPr>
          <a:xfrm rot="0">
            <a:off x="776404" y="1038225"/>
            <a:ext cx="9240548" cy="1639443"/>
          </a:xfrm>
          <a:prstGeom prst="rect">
            <a:avLst/>
          </a:prstGeom>
        </p:spPr>
        <p:txBody>
          <a:bodyPr anchor="t" rtlCol="false" tIns="0" lIns="0" bIns="0" rIns="0">
            <a:spAutoFit/>
          </a:bodyPr>
          <a:lstStyle/>
          <a:p>
            <a:pPr algn="ctr">
              <a:lnSpc>
                <a:spcPts val="6156"/>
              </a:lnSpc>
            </a:pPr>
            <a:r>
              <a:rPr lang="en-US" b="true" sz="5700">
                <a:solidFill>
                  <a:srgbClr val="FFFFFF"/>
                </a:solidFill>
                <a:latin typeface="Blogger Bold"/>
                <a:ea typeface="Blogger Bold"/>
                <a:cs typeface="Blogger Bold"/>
                <a:sym typeface="Blogger Bold"/>
              </a:rPr>
              <a:t>3-LES FONCTIONNALITÉS PRINCIPALES</a:t>
            </a:r>
          </a:p>
        </p:txBody>
      </p:sp>
      <p:sp>
        <p:nvSpPr>
          <p:cNvPr name="TextBox 8" id="8"/>
          <p:cNvSpPr txBox="true"/>
          <p:nvPr/>
        </p:nvSpPr>
        <p:spPr>
          <a:xfrm rot="0">
            <a:off x="2377895" y="3924300"/>
            <a:ext cx="5567558" cy="1243965"/>
          </a:xfrm>
          <a:prstGeom prst="rect">
            <a:avLst/>
          </a:prstGeom>
        </p:spPr>
        <p:txBody>
          <a:bodyPr anchor="t" rtlCol="false" tIns="0" lIns="0" bIns="0" rIns="0">
            <a:spAutoFit/>
          </a:bodyPr>
          <a:lstStyle/>
          <a:p>
            <a:pPr algn="l">
              <a:lnSpc>
                <a:spcPts val="3360"/>
              </a:lnSpc>
            </a:pPr>
            <a:r>
              <a:rPr lang="en-US" sz="2400">
                <a:solidFill>
                  <a:srgbClr val="FFFFFF"/>
                </a:solidFill>
                <a:latin typeface="Source Sans Pro"/>
                <a:ea typeface="Source Sans Pro"/>
                <a:cs typeface="Source Sans Pro"/>
                <a:sym typeface="Source Sans Pro"/>
              </a:rPr>
              <a:t>Les utilisateurs peuvent créer un compte ou se connecter à un compte existant via une interface sécurisée.</a:t>
            </a:r>
          </a:p>
        </p:txBody>
      </p:sp>
      <p:sp>
        <p:nvSpPr>
          <p:cNvPr name="TextBox 9" id="9"/>
          <p:cNvSpPr txBox="true"/>
          <p:nvPr/>
        </p:nvSpPr>
        <p:spPr>
          <a:xfrm rot="0">
            <a:off x="2272202" y="6430137"/>
            <a:ext cx="7066341" cy="3758565"/>
          </a:xfrm>
          <a:prstGeom prst="rect">
            <a:avLst/>
          </a:prstGeom>
        </p:spPr>
        <p:txBody>
          <a:bodyPr anchor="t" rtlCol="false" tIns="0" lIns="0" bIns="0" rIns="0">
            <a:spAutoFit/>
          </a:bodyPr>
          <a:lstStyle/>
          <a:p>
            <a:pPr algn="l">
              <a:lnSpc>
                <a:spcPts val="3360"/>
              </a:lnSpc>
            </a:pPr>
            <a:r>
              <a:rPr lang="en-US" sz="2400">
                <a:solidFill>
                  <a:srgbClr val="FFFFFF"/>
                </a:solidFill>
                <a:latin typeface="Source Sans Pro"/>
                <a:ea typeface="Source Sans Pro"/>
                <a:cs typeface="Source Sans Pro"/>
                <a:sym typeface="Source Sans Pro"/>
              </a:rPr>
              <a:t>C'est ici que les utilisateurs peuvent :</a:t>
            </a:r>
          </a:p>
          <a:p>
            <a:pPr algn="l">
              <a:lnSpc>
                <a:spcPts val="3360"/>
              </a:lnSpc>
            </a:pPr>
          </a:p>
          <a:p>
            <a:pPr algn="l" marL="518162" indent="-259081" lvl="1">
              <a:lnSpc>
                <a:spcPts val="3360"/>
              </a:lnSpc>
              <a:buFont typeface="Arial"/>
              <a:buChar char="•"/>
            </a:pPr>
            <a:r>
              <a:rPr lang="en-US" sz="2400">
                <a:solidFill>
                  <a:srgbClr val="FFFFFF"/>
                </a:solidFill>
                <a:latin typeface="Source Sans Pro"/>
                <a:ea typeface="Source Sans Pro"/>
                <a:cs typeface="Source Sans Pro"/>
                <a:sym typeface="Source Sans Pro"/>
              </a:rPr>
              <a:t>Ajouter des tâches avec des détails tels que le titre, la date, l'heure, la catégorie, et le niveau de priorité.</a:t>
            </a:r>
          </a:p>
          <a:p>
            <a:pPr algn="l" marL="518162" indent="-259081" lvl="1">
              <a:lnSpc>
                <a:spcPts val="3360"/>
              </a:lnSpc>
              <a:buFont typeface="Arial"/>
              <a:buChar char="•"/>
            </a:pPr>
            <a:r>
              <a:rPr lang="en-US" sz="2400">
                <a:solidFill>
                  <a:srgbClr val="FFFFFF"/>
                </a:solidFill>
                <a:latin typeface="Source Sans Pro"/>
                <a:ea typeface="Source Sans Pro"/>
                <a:cs typeface="Source Sans Pro"/>
                <a:sym typeface="Source Sans Pro"/>
              </a:rPr>
              <a:t>Modifier ou supprimer des tâches existantes.</a:t>
            </a:r>
          </a:p>
          <a:p>
            <a:pPr algn="l" marL="518162" indent="-259081" lvl="1">
              <a:lnSpc>
                <a:spcPts val="3360"/>
              </a:lnSpc>
              <a:buFont typeface="Arial"/>
              <a:buChar char="•"/>
            </a:pPr>
            <a:r>
              <a:rPr lang="en-US" sz="2400">
                <a:solidFill>
                  <a:srgbClr val="FFFFFF"/>
                </a:solidFill>
                <a:latin typeface="Source Sans Pro"/>
                <a:ea typeface="Source Sans Pro"/>
                <a:cs typeface="Source Sans Pro"/>
                <a:sym typeface="Source Sans Pro"/>
              </a:rPr>
              <a:t>Marquer une tâche comme terminée une fois qu'elle est accomplie.</a:t>
            </a:r>
          </a:p>
          <a:p>
            <a:pPr algn="l">
              <a:lnSpc>
                <a:spcPts val="3360"/>
              </a:lnSpc>
            </a:pPr>
          </a:p>
        </p:txBody>
      </p:sp>
      <p:sp>
        <p:nvSpPr>
          <p:cNvPr name="TextBox 10" id="10"/>
          <p:cNvSpPr txBox="true"/>
          <p:nvPr/>
        </p:nvSpPr>
        <p:spPr>
          <a:xfrm rot="0">
            <a:off x="10646627" y="3924300"/>
            <a:ext cx="7066341" cy="4177665"/>
          </a:xfrm>
          <a:prstGeom prst="rect">
            <a:avLst/>
          </a:prstGeom>
        </p:spPr>
        <p:txBody>
          <a:bodyPr anchor="t" rtlCol="false" tIns="0" lIns="0" bIns="0" rIns="0">
            <a:spAutoFit/>
          </a:bodyPr>
          <a:lstStyle/>
          <a:p>
            <a:pPr algn="l" marL="518162" indent="-259081" lvl="1">
              <a:lnSpc>
                <a:spcPts val="3360"/>
              </a:lnSpc>
              <a:buFont typeface="Arial"/>
              <a:buChar char="•"/>
            </a:pPr>
            <a:r>
              <a:rPr lang="en-US" sz="2400">
                <a:solidFill>
                  <a:srgbClr val="FFFFFF"/>
                </a:solidFill>
                <a:latin typeface="Source Sans Pro"/>
                <a:ea typeface="Source Sans Pro"/>
                <a:cs typeface="Source Sans Pro"/>
                <a:sym typeface="Source Sans Pro"/>
              </a:rPr>
              <a:t>Une icône s'ajoute automatiquement à gauche de la tâche en fonction de la catégorie sélectionnée.</a:t>
            </a:r>
          </a:p>
          <a:p>
            <a:pPr algn="l">
              <a:lnSpc>
                <a:spcPts val="3360"/>
              </a:lnSpc>
            </a:pPr>
          </a:p>
          <a:p>
            <a:pPr algn="l" marL="518162" indent="-259081" lvl="1">
              <a:lnSpc>
                <a:spcPts val="3360"/>
              </a:lnSpc>
              <a:buFont typeface="Arial"/>
              <a:buChar char="•"/>
            </a:pPr>
            <a:r>
              <a:rPr lang="en-US" sz="2400">
                <a:solidFill>
                  <a:srgbClr val="FFFFFF"/>
                </a:solidFill>
                <a:latin typeface="Source Sans Pro"/>
                <a:ea typeface="Source Sans Pro"/>
                <a:cs typeface="Source Sans Pro"/>
                <a:sym typeface="Source Sans Pro"/>
              </a:rPr>
              <a:t>Le niveau de priorité est mis en avant grâce à un code couleur :</a:t>
            </a:r>
          </a:p>
          <a:p>
            <a:pPr algn="l">
              <a:lnSpc>
                <a:spcPts val="3360"/>
              </a:lnSpc>
            </a:pPr>
          </a:p>
          <a:p>
            <a:pPr algn="l" marL="1036323" indent="-345441" lvl="2">
              <a:lnSpc>
                <a:spcPts val="3360"/>
              </a:lnSpc>
              <a:buFont typeface="Arial"/>
              <a:buChar char="⚬"/>
            </a:pPr>
            <a:r>
              <a:rPr lang="en-US" sz="2400">
                <a:solidFill>
                  <a:srgbClr val="FFFFFF"/>
                </a:solidFill>
                <a:latin typeface="Source Sans Pro"/>
                <a:ea typeface="Source Sans Pro"/>
                <a:cs typeface="Source Sans Pro"/>
                <a:sym typeface="Source Sans Pro"/>
              </a:rPr>
              <a:t>        </a:t>
            </a:r>
            <a:r>
              <a:rPr lang="en-US" sz="2400">
                <a:solidFill>
                  <a:srgbClr val="FFFFFF"/>
                </a:solidFill>
                <a:latin typeface="Source Sans Pro"/>
                <a:ea typeface="Source Sans Pro"/>
                <a:cs typeface="Source Sans Pro"/>
                <a:sym typeface="Source Sans Pro"/>
              </a:rPr>
              <a:t>Rouge : Priorité élevée.</a:t>
            </a:r>
          </a:p>
          <a:p>
            <a:pPr algn="l" marL="1036323" indent="-345441" lvl="2">
              <a:lnSpc>
                <a:spcPts val="3360"/>
              </a:lnSpc>
              <a:buFont typeface="Arial"/>
              <a:buChar char="⚬"/>
            </a:pPr>
            <a:r>
              <a:rPr lang="en-US" sz="2400">
                <a:solidFill>
                  <a:srgbClr val="FFFFFF"/>
                </a:solidFill>
                <a:latin typeface="Source Sans Pro"/>
                <a:ea typeface="Source Sans Pro"/>
                <a:cs typeface="Source Sans Pro"/>
                <a:sym typeface="Source Sans Pro"/>
              </a:rPr>
              <a:t>        </a:t>
            </a:r>
            <a:r>
              <a:rPr lang="en-US" sz="2400">
                <a:solidFill>
                  <a:srgbClr val="FFFFFF"/>
                </a:solidFill>
                <a:latin typeface="Source Sans Pro"/>
                <a:ea typeface="Source Sans Pro"/>
                <a:cs typeface="Source Sans Pro"/>
                <a:sym typeface="Source Sans Pro"/>
              </a:rPr>
              <a:t>Orange : Priorité moyenne.</a:t>
            </a:r>
          </a:p>
          <a:p>
            <a:pPr algn="l" marL="1036323" indent="-345441" lvl="2">
              <a:lnSpc>
                <a:spcPts val="3360"/>
              </a:lnSpc>
              <a:buFont typeface="Arial"/>
              <a:buChar char="⚬"/>
            </a:pPr>
            <a:r>
              <a:rPr lang="en-US" sz="2400">
                <a:solidFill>
                  <a:srgbClr val="FFFFFF"/>
                </a:solidFill>
                <a:latin typeface="Source Sans Pro"/>
                <a:ea typeface="Source Sans Pro"/>
                <a:cs typeface="Source Sans Pro"/>
                <a:sym typeface="Source Sans Pro"/>
              </a:rPr>
              <a:t>        </a:t>
            </a:r>
            <a:r>
              <a:rPr lang="en-US" sz="2400">
                <a:solidFill>
                  <a:srgbClr val="FFFFFF"/>
                </a:solidFill>
                <a:latin typeface="Source Sans Pro"/>
                <a:ea typeface="Source Sans Pro"/>
                <a:cs typeface="Source Sans Pro"/>
                <a:sym typeface="Source Sans Pro"/>
              </a:rPr>
              <a:t>Vert : Priorité faible.</a:t>
            </a:r>
          </a:p>
          <a:p>
            <a:pPr algn="l">
              <a:lnSpc>
                <a:spcPts val="336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526350" y="5397794"/>
            <a:ext cx="2761650" cy="3211220"/>
          </a:xfrm>
          <a:custGeom>
            <a:avLst/>
            <a:gdLst/>
            <a:ahLst/>
            <a:cxnLst/>
            <a:rect r="r" b="b" t="t" l="l"/>
            <a:pathLst>
              <a:path h="3211220" w="2761650">
                <a:moveTo>
                  <a:pt x="0" y="0"/>
                </a:moveTo>
                <a:lnTo>
                  <a:pt x="2761650" y="0"/>
                </a:lnTo>
                <a:lnTo>
                  <a:pt x="2761650" y="3211220"/>
                </a:lnTo>
                <a:lnTo>
                  <a:pt x="0" y="32112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37933" y="5909585"/>
            <a:ext cx="2757636" cy="3211220"/>
          </a:xfrm>
          <a:custGeom>
            <a:avLst/>
            <a:gdLst/>
            <a:ahLst/>
            <a:cxnLst/>
            <a:rect r="r" b="b" t="t" l="l"/>
            <a:pathLst>
              <a:path h="3211220" w="2757636">
                <a:moveTo>
                  <a:pt x="0" y="0"/>
                </a:moveTo>
                <a:lnTo>
                  <a:pt x="2757635" y="0"/>
                </a:lnTo>
                <a:lnTo>
                  <a:pt x="2757635" y="3211221"/>
                </a:lnTo>
                <a:lnTo>
                  <a:pt x="0" y="32112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14487" y="2383389"/>
            <a:ext cx="1111152" cy="277788"/>
          </a:xfrm>
          <a:custGeom>
            <a:avLst/>
            <a:gdLst/>
            <a:ahLst/>
            <a:cxnLst/>
            <a:rect r="r" b="b" t="t" l="l"/>
            <a:pathLst>
              <a:path h="277788" w="1111152">
                <a:moveTo>
                  <a:pt x="0" y="0"/>
                </a:moveTo>
                <a:lnTo>
                  <a:pt x="1111152" y="0"/>
                </a:lnTo>
                <a:lnTo>
                  <a:pt x="1111152" y="277788"/>
                </a:lnTo>
                <a:lnTo>
                  <a:pt x="0" y="2777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a:grpSpLocks noChangeAspect="true"/>
          </p:cNvGrpSpPr>
          <p:nvPr/>
        </p:nvGrpSpPr>
        <p:grpSpPr>
          <a:xfrm rot="0">
            <a:off x="13227684" y="1252666"/>
            <a:ext cx="3485282" cy="6896229"/>
            <a:chOff x="0" y="0"/>
            <a:chExt cx="2620010" cy="5184140"/>
          </a:xfrm>
        </p:grpSpPr>
        <p:sp>
          <p:nvSpPr>
            <p:cNvPr name="Freeform 7" id="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81818"/>
            </a:solidFill>
          </p:spPr>
        </p:sp>
        <p:sp>
          <p:nvSpPr>
            <p:cNvPr name="Freeform 8" id="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0" t="-407" r="0" b="-407"/>
              </a:stretch>
            </a:blipFill>
          </p:spPr>
        </p:sp>
        <p:sp>
          <p:nvSpPr>
            <p:cNvPr name="Freeform 9" id="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0" id="1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1" id="1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2" id="1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3" id="1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4" id="1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5" id="1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6" id="16"/>
          <p:cNvGrpSpPr>
            <a:grpSpLocks noChangeAspect="true"/>
          </p:cNvGrpSpPr>
          <p:nvPr/>
        </p:nvGrpSpPr>
        <p:grpSpPr>
          <a:xfrm rot="0">
            <a:off x="10912201" y="2224576"/>
            <a:ext cx="3485282" cy="6896229"/>
            <a:chOff x="0" y="0"/>
            <a:chExt cx="2620010" cy="5184140"/>
          </a:xfrm>
        </p:grpSpPr>
        <p:sp>
          <p:nvSpPr>
            <p:cNvPr name="Freeform 17" id="1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81818"/>
            </a:solidFill>
          </p:spPr>
        </p:sp>
        <p:sp>
          <p:nvSpPr>
            <p:cNvPr name="Freeform 18" id="1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0" t="-307" r="0" b="-307"/>
              </a:stretch>
            </a:blipFill>
          </p:spPr>
        </p:sp>
        <p:sp>
          <p:nvSpPr>
            <p:cNvPr name="Freeform 19" id="1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0" id="2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1" id="2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3" id="2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4" id="2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5" id="2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26" id="26"/>
          <p:cNvSpPr txBox="true"/>
          <p:nvPr/>
        </p:nvSpPr>
        <p:spPr>
          <a:xfrm rot="0">
            <a:off x="414487" y="536756"/>
            <a:ext cx="11374483" cy="1639443"/>
          </a:xfrm>
          <a:prstGeom prst="rect">
            <a:avLst/>
          </a:prstGeom>
        </p:spPr>
        <p:txBody>
          <a:bodyPr anchor="t" rtlCol="false" tIns="0" lIns="0" bIns="0" rIns="0">
            <a:spAutoFit/>
          </a:bodyPr>
          <a:lstStyle/>
          <a:p>
            <a:pPr algn="l">
              <a:lnSpc>
                <a:spcPts val="6156"/>
              </a:lnSpc>
            </a:pPr>
            <a:r>
              <a:rPr lang="en-US" b="true" sz="5700">
                <a:solidFill>
                  <a:srgbClr val="FFFFFF"/>
                </a:solidFill>
                <a:latin typeface="Blogger Bold"/>
                <a:ea typeface="Blogger Bold"/>
                <a:cs typeface="Blogger Bold"/>
                <a:sym typeface="Blogger Bold"/>
              </a:rPr>
              <a:t>3-1 PAGE D'INSCRIPTION ET DE CONNEXION</a:t>
            </a:r>
          </a:p>
        </p:txBody>
      </p:sp>
      <p:sp>
        <p:nvSpPr>
          <p:cNvPr name="TextBox 27" id="27"/>
          <p:cNvSpPr txBox="true"/>
          <p:nvPr/>
        </p:nvSpPr>
        <p:spPr>
          <a:xfrm rot="0">
            <a:off x="824535" y="3244387"/>
            <a:ext cx="3839344" cy="423672"/>
          </a:xfrm>
          <a:prstGeom prst="rect">
            <a:avLst/>
          </a:prstGeom>
        </p:spPr>
        <p:txBody>
          <a:bodyPr anchor="t" rtlCol="false" tIns="0" lIns="0" bIns="0" rIns="0">
            <a:spAutoFit/>
          </a:bodyPr>
          <a:lstStyle/>
          <a:p>
            <a:pPr algn="l">
              <a:lnSpc>
                <a:spcPts val="3023"/>
              </a:lnSpc>
            </a:pPr>
            <a:r>
              <a:rPr lang="en-US" b="true" sz="2799">
                <a:solidFill>
                  <a:srgbClr val="FFFFFF"/>
                </a:solidFill>
                <a:latin typeface="Blogger Bold"/>
                <a:ea typeface="Blogger Bold"/>
                <a:cs typeface="Blogger Bold"/>
                <a:sym typeface="Blogger Bold"/>
              </a:rPr>
              <a:t>CRÉATION DE COMPTE :</a:t>
            </a:r>
          </a:p>
        </p:txBody>
      </p:sp>
      <p:sp>
        <p:nvSpPr>
          <p:cNvPr name="TextBox 28" id="28"/>
          <p:cNvSpPr txBox="true"/>
          <p:nvPr/>
        </p:nvSpPr>
        <p:spPr>
          <a:xfrm rot="0">
            <a:off x="735791" y="3908212"/>
            <a:ext cx="9722399" cy="1243965"/>
          </a:xfrm>
          <a:prstGeom prst="rect">
            <a:avLst/>
          </a:prstGeom>
        </p:spPr>
        <p:txBody>
          <a:bodyPr anchor="t" rtlCol="false" tIns="0" lIns="0" bIns="0" rIns="0">
            <a:spAutoFit/>
          </a:bodyPr>
          <a:lstStyle/>
          <a:p>
            <a:pPr algn="l">
              <a:lnSpc>
                <a:spcPts val="3360"/>
              </a:lnSpc>
            </a:pPr>
            <a:r>
              <a:rPr lang="en-US" sz="2400">
                <a:solidFill>
                  <a:srgbClr val="FFFFFF"/>
                </a:solidFill>
                <a:latin typeface="Source Sans Pro"/>
                <a:ea typeface="Source Sans Pro"/>
                <a:cs typeface="Source Sans Pro"/>
                <a:sym typeface="Source Sans Pro"/>
              </a:rPr>
              <a:t>Les nouveaux utilisateurs peuvent s'inscrire en fournissant des informations telles que leur nom, leur adresse e-mail, et un mot de passe sécurisé. Une vérification peut être ajoutée via e-mail pour renforcer la sécurité.</a:t>
            </a:r>
          </a:p>
        </p:txBody>
      </p:sp>
      <p:sp>
        <p:nvSpPr>
          <p:cNvPr name="TextBox 29" id="29"/>
          <p:cNvSpPr txBox="true"/>
          <p:nvPr/>
        </p:nvSpPr>
        <p:spPr>
          <a:xfrm rot="0">
            <a:off x="735791" y="5534814"/>
            <a:ext cx="3928088" cy="423672"/>
          </a:xfrm>
          <a:prstGeom prst="rect">
            <a:avLst/>
          </a:prstGeom>
        </p:spPr>
        <p:txBody>
          <a:bodyPr anchor="t" rtlCol="false" tIns="0" lIns="0" bIns="0" rIns="0">
            <a:spAutoFit/>
          </a:bodyPr>
          <a:lstStyle/>
          <a:p>
            <a:pPr algn="l">
              <a:lnSpc>
                <a:spcPts val="3023"/>
              </a:lnSpc>
            </a:pPr>
            <a:r>
              <a:rPr lang="en-US" b="true" sz="2799">
                <a:solidFill>
                  <a:srgbClr val="FFFFFF"/>
                </a:solidFill>
                <a:latin typeface="Blogger Bold"/>
                <a:ea typeface="Blogger Bold"/>
                <a:cs typeface="Blogger Bold"/>
                <a:sym typeface="Blogger Bold"/>
              </a:rPr>
              <a:t>CONNEXION SÉCURISÉE </a:t>
            </a:r>
          </a:p>
        </p:txBody>
      </p:sp>
      <p:sp>
        <p:nvSpPr>
          <p:cNvPr name="TextBox 30" id="30"/>
          <p:cNvSpPr txBox="true"/>
          <p:nvPr/>
        </p:nvSpPr>
        <p:spPr>
          <a:xfrm rot="0">
            <a:off x="735791" y="6283499"/>
            <a:ext cx="8682810" cy="1243965"/>
          </a:xfrm>
          <a:prstGeom prst="rect">
            <a:avLst/>
          </a:prstGeom>
        </p:spPr>
        <p:txBody>
          <a:bodyPr anchor="t" rtlCol="false" tIns="0" lIns="0" bIns="0" rIns="0">
            <a:spAutoFit/>
          </a:bodyPr>
          <a:lstStyle/>
          <a:p>
            <a:pPr algn="l">
              <a:lnSpc>
                <a:spcPts val="3360"/>
              </a:lnSpc>
            </a:pPr>
            <a:r>
              <a:rPr lang="en-US" sz="2400">
                <a:solidFill>
                  <a:srgbClr val="FFFFFF"/>
                </a:solidFill>
                <a:latin typeface="Source Sans Pro"/>
                <a:ea typeface="Source Sans Pro"/>
                <a:cs typeface="Source Sans Pro"/>
                <a:sym typeface="Source Sans Pro"/>
              </a:rPr>
              <a:t>Les utilisateurs déjà inscrits peuvent se connecter en saisissant leur e-mail et mot de passe. Les données sont vérifiées en temps réel avec Firebase Authentication.</a:t>
            </a:r>
          </a:p>
        </p:txBody>
      </p:sp>
      <p:sp>
        <p:nvSpPr>
          <p:cNvPr name="TextBox 31" id="31"/>
          <p:cNvSpPr txBox="true"/>
          <p:nvPr/>
        </p:nvSpPr>
        <p:spPr>
          <a:xfrm rot="0">
            <a:off x="735791" y="7813214"/>
            <a:ext cx="5227050" cy="423672"/>
          </a:xfrm>
          <a:prstGeom prst="rect">
            <a:avLst/>
          </a:prstGeom>
        </p:spPr>
        <p:txBody>
          <a:bodyPr anchor="t" rtlCol="false" tIns="0" lIns="0" bIns="0" rIns="0">
            <a:spAutoFit/>
          </a:bodyPr>
          <a:lstStyle/>
          <a:p>
            <a:pPr algn="l">
              <a:lnSpc>
                <a:spcPts val="3023"/>
              </a:lnSpc>
            </a:pPr>
            <a:r>
              <a:rPr lang="en-US" b="true" sz="2799">
                <a:solidFill>
                  <a:srgbClr val="FFFFFF"/>
                </a:solidFill>
                <a:latin typeface="Blogger Bold"/>
                <a:ea typeface="Blogger Bold"/>
                <a:cs typeface="Blogger Bold"/>
                <a:sym typeface="Blogger Bold"/>
              </a:rPr>
              <a:t>PROTECTION DES DONNÉES :</a:t>
            </a:r>
          </a:p>
        </p:txBody>
      </p:sp>
      <p:sp>
        <p:nvSpPr>
          <p:cNvPr name="TextBox 32" id="32"/>
          <p:cNvSpPr txBox="true"/>
          <p:nvPr/>
        </p:nvSpPr>
        <p:spPr>
          <a:xfrm rot="0">
            <a:off x="735791" y="8475011"/>
            <a:ext cx="7633185" cy="1243965"/>
          </a:xfrm>
          <a:prstGeom prst="rect">
            <a:avLst/>
          </a:prstGeom>
        </p:spPr>
        <p:txBody>
          <a:bodyPr anchor="t" rtlCol="false" tIns="0" lIns="0" bIns="0" rIns="0">
            <a:spAutoFit/>
          </a:bodyPr>
          <a:lstStyle/>
          <a:p>
            <a:pPr algn="l">
              <a:lnSpc>
                <a:spcPts val="3360"/>
              </a:lnSpc>
            </a:pPr>
            <a:r>
              <a:rPr lang="en-US" sz="2400">
                <a:solidFill>
                  <a:srgbClr val="FFFFFF"/>
                </a:solidFill>
                <a:latin typeface="Source Sans Pro"/>
                <a:ea typeface="Source Sans Pro"/>
                <a:cs typeface="Source Sans Pro"/>
                <a:sym typeface="Source Sans Pro"/>
              </a:rPr>
              <a:t>Firebase gère la sécurité des informations avec des protocoles robustes comme le cryptage des mots de passe et les connexions sécurisées (HTTPS).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956197" y="4765065"/>
            <a:ext cx="2761650" cy="3211220"/>
          </a:xfrm>
          <a:custGeom>
            <a:avLst/>
            <a:gdLst/>
            <a:ahLst/>
            <a:cxnLst/>
            <a:rect r="r" b="b" t="t" l="l"/>
            <a:pathLst>
              <a:path h="3211220" w="2761650">
                <a:moveTo>
                  <a:pt x="0" y="0"/>
                </a:moveTo>
                <a:lnTo>
                  <a:pt x="2761649" y="0"/>
                </a:lnTo>
                <a:lnTo>
                  <a:pt x="2761649" y="3211220"/>
                </a:lnTo>
                <a:lnTo>
                  <a:pt x="0" y="32112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567779" y="5276856"/>
            <a:ext cx="2757636" cy="3211220"/>
          </a:xfrm>
          <a:custGeom>
            <a:avLst/>
            <a:gdLst/>
            <a:ahLst/>
            <a:cxnLst/>
            <a:rect r="r" b="b" t="t" l="l"/>
            <a:pathLst>
              <a:path h="3211220" w="2757636">
                <a:moveTo>
                  <a:pt x="0" y="0"/>
                </a:moveTo>
                <a:lnTo>
                  <a:pt x="2757636" y="0"/>
                </a:lnTo>
                <a:lnTo>
                  <a:pt x="2757636" y="3211221"/>
                </a:lnTo>
                <a:lnTo>
                  <a:pt x="0" y="32112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14487" y="2383389"/>
            <a:ext cx="1111152" cy="277788"/>
          </a:xfrm>
          <a:custGeom>
            <a:avLst/>
            <a:gdLst/>
            <a:ahLst/>
            <a:cxnLst/>
            <a:rect r="r" b="b" t="t" l="l"/>
            <a:pathLst>
              <a:path h="277788" w="1111152">
                <a:moveTo>
                  <a:pt x="0" y="0"/>
                </a:moveTo>
                <a:lnTo>
                  <a:pt x="1111152" y="0"/>
                </a:lnTo>
                <a:lnTo>
                  <a:pt x="1111152" y="277788"/>
                </a:lnTo>
                <a:lnTo>
                  <a:pt x="0" y="2777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a:grpSpLocks noChangeAspect="true"/>
          </p:cNvGrpSpPr>
          <p:nvPr/>
        </p:nvGrpSpPr>
        <p:grpSpPr>
          <a:xfrm rot="0">
            <a:off x="8575530" y="2795383"/>
            <a:ext cx="8710214" cy="4996073"/>
            <a:chOff x="0" y="0"/>
            <a:chExt cx="7981950" cy="4578350"/>
          </a:xfrm>
        </p:grpSpPr>
        <p:sp>
          <p:nvSpPr>
            <p:cNvPr name="Freeform 7" id="7"/>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181818"/>
            </a:solidFill>
          </p:spPr>
        </p:sp>
        <p:sp>
          <p:nvSpPr>
            <p:cNvPr name="Freeform 8" id="8"/>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9" id="9"/>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0" id="10"/>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1" id="11"/>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9"/>
              <a:stretch>
                <a:fillRect l="0" t="-7001" r="0" b="-7001"/>
              </a:stretch>
            </a:blipFill>
          </p:spPr>
        </p:sp>
      </p:grpSp>
      <p:sp>
        <p:nvSpPr>
          <p:cNvPr name="TextBox 12" id="12"/>
          <p:cNvSpPr txBox="true"/>
          <p:nvPr/>
        </p:nvSpPr>
        <p:spPr>
          <a:xfrm rot="0">
            <a:off x="414487" y="848795"/>
            <a:ext cx="11374483" cy="1005841"/>
          </a:xfrm>
          <a:prstGeom prst="rect">
            <a:avLst/>
          </a:prstGeom>
        </p:spPr>
        <p:txBody>
          <a:bodyPr anchor="t" rtlCol="false" tIns="0" lIns="0" bIns="0" rIns="0">
            <a:spAutoFit/>
          </a:bodyPr>
          <a:lstStyle/>
          <a:p>
            <a:pPr algn="l">
              <a:lnSpc>
                <a:spcPts val="3780"/>
              </a:lnSpc>
            </a:pPr>
            <a:r>
              <a:rPr lang="en-US" b="true" sz="3500">
                <a:solidFill>
                  <a:srgbClr val="FFFFFF"/>
                </a:solidFill>
                <a:latin typeface="Blogger Bold"/>
                <a:ea typeface="Blogger Bold"/>
                <a:cs typeface="Blogger Bold"/>
                <a:sym typeface="Blogger Bold"/>
              </a:rPr>
              <a:t>EXPLICATION DU CODE DE L'INTERFACE D'INSCRIPTION ET DE CONNEXION</a:t>
            </a:r>
          </a:p>
        </p:txBody>
      </p:sp>
      <p:sp>
        <p:nvSpPr>
          <p:cNvPr name="TextBox 13" id="13"/>
          <p:cNvSpPr txBox="true"/>
          <p:nvPr/>
        </p:nvSpPr>
        <p:spPr>
          <a:xfrm rot="0">
            <a:off x="498610" y="2795383"/>
            <a:ext cx="9039942" cy="423672"/>
          </a:xfrm>
          <a:prstGeom prst="rect">
            <a:avLst/>
          </a:prstGeom>
        </p:spPr>
        <p:txBody>
          <a:bodyPr anchor="t" rtlCol="false" tIns="0" lIns="0" bIns="0" rIns="0">
            <a:spAutoFit/>
          </a:bodyPr>
          <a:lstStyle/>
          <a:p>
            <a:pPr algn="l" marL="604519" indent="-302260" lvl="1">
              <a:lnSpc>
                <a:spcPts val="3023"/>
              </a:lnSpc>
              <a:buFont typeface="Arial"/>
              <a:buChar char="•"/>
            </a:pPr>
            <a:r>
              <a:rPr lang="en-US" b="true" sz="2799">
                <a:solidFill>
                  <a:srgbClr val="FFFFFF"/>
                </a:solidFill>
                <a:latin typeface="Blogger Bold"/>
                <a:ea typeface="Blogger Bold"/>
                <a:cs typeface="Blogger Bold"/>
                <a:sym typeface="Blogger Bold"/>
              </a:rPr>
              <a:t>FICHIER SIGNUPFRAGMENT ET SIGNINFRAGMENT</a:t>
            </a:r>
          </a:p>
        </p:txBody>
      </p:sp>
      <p:sp>
        <p:nvSpPr>
          <p:cNvPr name="TextBox 14" id="14"/>
          <p:cNvSpPr txBox="true"/>
          <p:nvPr/>
        </p:nvSpPr>
        <p:spPr>
          <a:xfrm rot="0">
            <a:off x="769321" y="3190480"/>
            <a:ext cx="5772990" cy="824865"/>
          </a:xfrm>
          <a:prstGeom prst="rect">
            <a:avLst/>
          </a:prstGeom>
        </p:spPr>
        <p:txBody>
          <a:bodyPr anchor="t" rtlCol="false" tIns="0" lIns="0" bIns="0" rIns="0">
            <a:spAutoFit/>
          </a:bodyPr>
          <a:lstStyle/>
          <a:p>
            <a:pPr algn="l">
              <a:lnSpc>
                <a:spcPts val="3360"/>
              </a:lnSpc>
            </a:pPr>
            <a:r>
              <a:rPr lang="en-US" sz="2400">
                <a:solidFill>
                  <a:srgbClr val="FFFFFF"/>
                </a:solidFill>
                <a:latin typeface="Source Sans Pro"/>
                <a:ea typeface="Source Sans Pro"/>
                <a:cs typeface="Source Sans Pro"/>
                <a:sym typeface="Source Sans Pro"/>
              </a:rPr>
              <a:t>Ce fichier gère la connexion des utilisateurs existants.</a:t>
            </a:r>
          </a:p>
        </p:txBody>
      </p:sp>
      <p:sp>
        <p:nvSpPr>
          <p:cNvPr name="TextBox 15" id="15"/>
          <p:cNvSpPr txBox="true"/>
          <p:nvPr/>
        </p:nvSpPr>
        <p:spPr>
          <a:xfrm rot="0">
            <a:off x="1525639" y="4101070"/>
            <a:ext cx="5772990" cy="7111365"/>
          </a:xfrm>
          <a:prstGeom prst="rect">
            <a:avLst/>
          </a:prstGeom>
        </p:spPr>
        <p:txBody>
          <a:bodyPr anchor="t" rtlCol="false" tIns="0" lIns="0" bIns="0" rIns="0">
            <a:spAutoFit/>
          </a:bodyPr>
          <a:lstStyle/>
          <a:p>
            <a:pPr algn="l" marL="518162" indent="-259081" lvl="1">
              <a:lnSpc>
                <a:spcPts val="3360"/>
              </a:lnSpc>
              <a:buFont typeface="Arial"/>
              <a:buChar char="•"/>
            </a:pPr>
            <a:r>
              <a:rPr lang="en-US" sz="2400">
                <a:solidFill>
                  <a:srgbClr val="FFFFFF"/>
                </a:solidFill>
                <a:latin typeface="Source Sans Pro"/>
                <a:ea typeface="Source Sans Pro"/>
                <a:cs typeface="Source Sans Pro"/>
                <a:sym typeface="Source Sans Pro"/>
              </a:rPr>
              <a:t>onCreateView :</a:t>
            </a:r>
          </a:p>
          <a:p>
            <a:pPr algn="l">
              <a:lnSpc>
                <a:spcPts val="3360"/>
              </a:lnSpc>
            </a:pPr>
            <a:r>
              <a:rPr lang="en-US" sz="2400">
                <a:solidFill>
                  <a:srgbClr val="FFFFFF"/>
                </a:solidFill>
                <a:latin typeface="Source Sans Pro"/>
                <a:ea typeface="Source Sans Pro"/>
                <a:cs typeface="Source Sans Pro"/>
                <a:sym typeface="Source Sans Pro"/>
              </a:rPr>
              <a:t>      </a:t>
            </a:r>
            <a:r>
              <a:rPr lang="en-US" sz="2400">
                <a:solidFill>
                  <a:srgbClr val="FFFFFF"/>
                </a:solidFill>
                <a:latin typeface="Source Sans Pro"/>
                <a:ea typeface="Source Sans Pro"/>
                <a:cs typeface="Source Sans Pro"/>
                <a:sym typeface="Source Sans Pro"/>
              </a:rPr>
              <a:t>Charge le layout XML pour l'écran de connexion et prépare l'interface utilisateur.</a:t>
            </a:r>
          </a:p>
          <a:p>
            <a:pPr algn="l">
              <a:lnSpc>
                <a:spcPts val="3360"/>
              </a:lnSpc>
            </a:pPr>
          </a:p>
          <a:p>
            <a:pPr algn="l" marL="518162" indent="-259081" lvl="1">
              <a:lnSpc>
                <a:spcPts val="3360"/>
              </a:lnSpc>
              <a:buFont typeface="Arial"/>
              <a:buChar char="•"/>
            </a:pPr>
            <a:r>
              <a:rPr lang="en-US" sz="2400">
                <a:solidFill>
                  <a:srgbClr val="FFFFFF"/>
                </a:solidFill>
                <a:latin typeface="Source Sans Pro"/>
                <a:ea typeface="Source Sans Pro"/>
                <a:cs typeface="Source Sans Pro"/>
                <a:sym typeface="Source Sans Pro"/>
              </a:rPr>
              <a:t>onViewCreated :</a:t>
            </a:r>
          </a:p>
          <a:p>
            <a:pPr algn="l">
              <a:lnSpc>
                <a:spcPts val="3360"/>
              </a:lnSpc>
            </a:pPr>
            <a:r>
              <a:rPr lang="en-US" sz="2400">
                <a:solidFill>
                  <a:srgbClr val="FFFFFF"/>
                </a:solidFill>
                <a:latin typeface="Source Sans Pro"/>
                <a:ea typeface="Source Sans Pro"/>
                <a:cs typeface="Source Sans Pro"/>
                <a:sym typeface="Source Sans Pro"/>
              </a:rPr>
              <a:t>      Initialise la navigation et Firebase Authentication.</a:t>
            </a:r>
          </a:p>
          <a:p>
            <a:pPr algn="l">
              <a:lnSpc>
                <a:spcPts val="3360"/>
              </a:lnSpc>
            </a:pPr>
            <a:r>
              <a:rPr lang="en-US" sz="2400">
                <a:solidFill>
                  <a:srgbClr val="FFFFFF"/>
                </a:solidFill>
                <a:latin typeface="Source Sans Pro"/>
                <a:ea typeface="Source Sans Pro"/>
                <a:cs typeface="Source Sans Pro"/>
                <a:sym typeface="Source Sans Pro"/>
              </a:rPr>
              <a:t>    Permet la redirection vers l'écran d'inscription</a:t>
            </a:r>
          </a:p>
          <a:p>
            <a:pPr algn="l">
              <a:lnSpc>
                <a:spcPts val="3360"/>
              </a:lnSpc>
            </a:pPr>
          </a:p>
          <a:p>
            <a:pPr algn="l" marL="518162" indent="-259081" lvl="1">
              <a:lnSpc>
                <a:spcPts val="3360"/>
              </a:lnSpc>
              <a:buFont typeface="Arial"/>
              <a:buChar char="•"/>
            </a:pPr>
            <a:r>
              <a:rPr lang="en-US" sz="2400">
                <a:solidFill>
                  <a:srgbClr val="FFFFFF"/>
                </a:solidFill>
                <a:latin typeface="Source Sans Pro"/>
                <a:ea typeface="Source Sans Pro"/>
                <a:cs typeface="Source Sans Pro"/>
                <a:sym typeface="Source Sans Pro"/>
              </a:rPr>
              <a:t>loginUser :</a:t>
            </a:r>
          </a:p>
          <a:p>
            <a:pPr algn="l">
              <a:lnSpc>
                <a:spcPts val="3360"/>
              </a:lnSpc>
            </a:pPr>
            <a:r>
              <a:rPr lang="en-US" sz="2400">
                <a:solidFill>
                  <a:srgbClr val="FFFFFF"/>
                </a:solidFill>
                <a:latin typeface="Source Sans Pro"/>
                <a:ea typeface="Source Sans Pro"/>
                <a:cs typeface="Source Sans Pro"/>
                <a:sym typeface="Source Sans Pro"/>
              </a:rPr>
              <a:t>      Utilise Firebase pour authentifier l'utilisateur avec son email et son mot de passe</a:t>
            </a:r>
          </a:p>
          <a:p>
            <a:pPr algn="l">
              <a:lnSpc>
                <a:spcPts val="3360"/>
              </a:lnSpc>
            </a:pPr>
          </a:p>
          <a:p>
            <a:pPr algn="l">
              <a:lnSpc>
                <a:spcPts val="3360"/>
              </a:lnSpc>
            </a:pPr>
          </a:p>
          <a:p>
            <a:pPr algn="l">
              <a:lnSpc>
                <a:spcPts val="336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956197" y="4765065"/>
            <a:ext cx="2761650" cy="3211220"/>
          </a:xfrm>
          <a:custGeom>
            <a:avLst/>
            <a:gdLst/>
            <a:ahLst/>
            <a:cxnLst/>
            <a:rect r="r" b="b" t="t" l="l"/>
            <a:pathLst>
              <a:path h="3211220" w="2761650">
                <a:moveTo>
                  <a:pt x="0" y="0"/>
                </a:moveTo>
                <a:lnTo>
                  <a:pt x="2761649" y="0"/>
                </a:lnTo>
                <a:lnTo>
                  <a:pt x="2761649" y="3211220"/>
                </a:lnTo>
                <a:lnTo>
                  <a:pt x="0" y="32112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567779" y="5276856"/>
            <a:ext cx="2757636" cy="3211220"/>
          </a:xfrm>
          <a:custGeom>
            <a:avLst/>
            <a:gdLst/>
            <a:ahLst/>
            <a:cxnLst/>
            <a:rect r="r" b="b" t="t" l="l"/>
            <a:pathLst>
              <a:path h="3211220" w="2757636">
                <a:moveTo>
                  <a:pt x="0" y="0"/>
                </a:moveTo>
                <a:lnTo>
                  <a:pt x="2757636" y="0"/>
                </a:lnTo>
                <a:lnTo>
                  <a:pt x="2757636" y="3211221"/>
                </a:lnTo>
                <a:lnTo>
                  <a:pt x="0" y="32112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14487" y="2383389"/>
            <a:ext cx="1111152" cy="277788"/>
          </a:xfrm>
          <a:custGeom>
            <a:avLst/>
            <a:gdLst/>
            <a:ahLst/>
            <a:cxnLst/>
            <a:rect r="r" b="b" t="t" l="l"/>
            <a:pathLst>
              <a:path h="277788" w="1111152">
                <a:moveTo>
                  <a:pt x="0" y="0"/>
                </a:moveTo>
                <a:lnTo>
                  <a:pt x="1111152" y="0"/>
                </a:lnTo>
                <a:lnTo>
                  <a:pt x="1111152" y="277788"/>
                </a:lnTo>
                <a:lnTo>
                  <a:pt x="0" y="2777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a:grpSpLocks noChangeAspect="true"/>
          </p:cNvGrpSpPr>
          <p:nvPr/>
        </p:nvGrpSpPr>
        <p:grpSpPr>
          <a:xfrm rot="0">
            <a:off x="9245983" y="2980212"/>
            <a:ext cx="8710214" cy="4996073"/>
            <a:chOff x="0" y="0"/>
            <a:chExt cx="7981950" cy="4578350"/>
          </a:xfrm>
        </p:grpSpPr>
        <p:sp>
          <p:nvSpPr>
            <p:cNvPr name="Freeform 7" id="7"/>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181818"/>
            </a:solidFill>
          </p:spPr>
        </p:sp>
        <p:sp>
          <p:nvSpPr>
            <p:cNvPr name="Freeform 8" id="8"/>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9" id="9"/>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0" id="10"/>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1" id="11"/>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9"/>
              <a:stretch>
                <a:fillRect l="0" t="-5341" r="0" b="-5341"/>
              </a:stretch>
            </a:blipFill>
          </p:spPr>
        </p:sp>
      </p:grpSp>
      <p:sp>
        <p:nvSpPr>
          <p:cNvPr name="TextBox 12" id="12"/>
          <p:cNvSpPr txBox="true"/>
          <p:nvPr/>
        </p:nvSpPr>
        <p:spPr>
          <a:xfrm rot="0">
            <a:off x="414487" y="848795"/>
            <a:ext cx="11374483" cy="1005841"/>
          </a:xfrm>
          <a:prstGeom prst="rect">
            <a:avLst/>
          </a:prstGeom>
        </p:spPr>
        <p:txBody>
          <a:bodyPr anchor="t" rtlCol="false" tIns="0" lIns="0" bIns="0" rIns="0">
            <a:spAutoFit/>
          </a:bodyPr>
          <a:lstStyle/>
          <a:p>
            <a:pPr algn="l">
              <a:lnSpc>
                <a:spcPts val="3780"/>
              </a:lnSpc>
            </a:pPr>
            <a:r>
              <a:rPr lang="en-US" b="true" sz="3500">
                <a:solidFill>
                  <a:srgbClr val="FFFFFF"/>
                </a:solidFill>
                <a:latin typeface="Blogger Bold"/>
                <a:ea typeface="Blogger Bold"/>
                <a:cs typeface="Blogger Bold"/>
                <a:sym typeface="Blogger Bold"/>
              </a:rPr>
              <a:t>EXPLICATION DU CODE DE L'INTERFACE D'INSCRIPTION ET DE CONNEXION</a:t>
            </a:r>
          </a:p>
        </p:txBody>
      </p:sp>
      <p:sp>
        <p:nvSpPr>
          <p:cNvPr name="TextBox 13" id="13"/>
          <p:cNvSpPr txBox="true"/>
          <p:nvPr/>
        </p:nvSpPr>
        <p:spPr>
          <a:xfrm rot="0">
            <a:off x="596242" y="3073561"/>
            <a:ext cx="8941901" cy="423672"/>
          </a:xfrm>
          <a:prstGeom prst="rect">
            <a:avLst/>
          </a:prstGeom>
        </p:spPr>
        <p:txBody>
          <a:bodyPr anchor="t" rtlCol="false" tIns="0" lIns="0" bIns="0" rIns="0">
            <a:spAutoFit/>
          </a:bodyPr>
          <a:lstStyle/>
          <a:p>
            <a:pPr algn="l" marL="604519" indent="-302260" lvl="1">
              <a:lnSpc>
                <a:spcPts val="3023"/>
              </a:lnSpc>
              <a:buFont typeface="Arial"/>
              <a:buChar char="•"/>
            </a:pPr>
            <a:r>
              <a:rPr lang="en-US" b="true" sz="2799">
                <a:solidFill>
                  <a:srgbClr val="FFFFFF"/>
                </a:solidFill>
                <a:latin typeface="Blogger Bold"/>
                <a:ea typeface="Blogger Bold"/>
                <a:cs typeface="Blogger Bold"/>
                <a:sym typeface="Blogger Bold"/>
              </a:rPr>
              <a:t>FICHIERS XML (INTERFACE UTILISATEUR)</a:t>
            </a:r>
          </a:p>
        </p:txBody>
      </p:sp>
      <p:sp>
        <p:nvSpPr>
          <p:cNvPr name="TextBox 14" id="14"/>
          <p:cNvSpPr txBox="true"/>
          <p:nvPr/>
        </p:nvSpPr>
        <p:spPr>
          <a:xfrm rot="0">
            <a:off x="866952" y="3468658"/>
            <a:ext cx="7245740" cy="824865"/>
          </a:xfrm>
          <a:prstGeom prst="rect">
            <a:avLst/>
          </a:prstGeom>
        </p:spPr>
        <p:txBody>
          <a:bodyPr anchor="t" rtlCol="false" tIns="0" lIns="0" bIns="0" rIns="0">
            <a:spAutoFit/>
          </a:bodyPr>
          <a:lstStyle/>
          <a:p>
            <a:pPr algn="l">
              <a:lnSpc>
                <a:spcPts val="3360"/>
              </a:lnSpc>
            </a:pPr>
            <a:r>
              <a:rPr lang="en-US" sz="2400">
                <a:solidFill>
                  <a:srgbClr val="FFFFFF"/>
                </a:solidFill>
                <a:latin typeface="Source Sans Pro"/>
                <a:ea typeface="Source Sans Pro"/>
                <a:cs typeface="Source Sans Pro"/>
                <a:sym typeface="Source Sans Pro"/>
              </a:rPr>
              <a:t>Ces fichiers définissent l'apparence et la structure des écrans d'inscription et de connexion.</a:t>
            </a:r>
          </a:p>
        </p:txBody>
      </p:sp>
      <p:sp>
        <p:nvSpPr>
          <p:cNvPr name="TextBox 15" id="15"/>
          <p:cNvSpPr txBox="true"/>
          <p:nvPr/>
        </p:nvSpPr>
        <p:spPr>
          <a:xfrm rot="0">
            <a:off x="1832081" y="4606340"/>
            <a:ext cx="5772990" cy="6692265"/>
          </a:xfrm>
          <a:prstGeom prst="rect">
            <a:avLst/>
          </a:prstGeom>
        </p:spPr>
        <p:txBody>
          <a:bodyPr anchor="t" rtlCol="false" tIns="0" lIns="0" bIns="0" rIns="0">
            <a:spAutoFit/>
          </a:bodyPr>
          <a:lstStyle/>
          <a:p>
            <a:pPr algn="l">
              <a:lnSpc>
                <a:spcPts val="3360"/>
              </a:lnSpc>
            </a:pPr>
            <a:r>
              <a:rPr lang="en-US" sz="2400">
                <a:solidFill>
                  <a:srgbClr val="FFFFFF"/>
                </a:solidFill>
                <a:latin typeface="Source Sans Pro"/>
                <a:ea typeface="Source Sans Pro"/>
                <a:cs typeface="Source Sans Pro"/>
                <a:sym typeface="Source Sans Pro"/>
              </a:rPr>
              <a:t>Champs de saisie (TextInputEditText) :</a:t>
            </a:r>
          </a:p>
          <a:p>
            <a:pPr algn="l" marL="518162" indent="-259081" lvl="1">
              <a:lnSpc>
                <a:spcPts val="3360"/>
              </a:lnSpc>
              <a:buFont typeface="Arial"/>
              <a:buChar char="•"/>
            </a:pPr>
            <a:r>
              <a:rPr lang="en-US" sz="2400">
                <a:solidFill>
                  <a:srgbClr val="FFFFFF"/>
                </a:solidFill>
                <a:latin typeface="Source Sans Pro"/>
                <a:ea typeface="Source Sans Pro"/>
                <a:cs typeface="Source Sans Pro"/>
                <a:sym typeface="Source Sans Pro"/>
              </a:rPr>
              <a:t>Permettent à l'utilisateur d'entrer son email et son mot de passe avec des indices (hint) pour guider la saisie</a:t>
            </a:r>
          </a:p>
          <a:p>
            <a:pPr algn="l">
              <a:lnSpc>
                <a:spcPts val="3360"/>
              </a:lnSpc>
            </a:pPr>
          </a:p>
          <a:p>
            <a:pPr algn="l">
              <a:lnSpc>
                <a:spcPts val="3360"/>
              </a:lnSpc>
            </a:pPr>
            <a:r>
              <a:rPr lang="en-US" sz="2400">
                <a:solidFill>
                  <a:srgbClr val="FFFFFF"/>
                </a:solidFill>
                <a:latin typeface="Source Sans Pro"/>
                <a:ea typeface="Source Sans Pro"/>
                <a:cs typeface="Source Sans Pro"/>
                <a:sym typeface="Source Sans Pro"/>
              </a:rPr>
              <a:t>Boutons d'action (ImageView pour nextBtn) :</a:t>
            </a:r>
          </a:p>
          <a:p>
            <a:pPr algn="l" marL="518162" indent="-259081" lvl="1">
              <a:lnSpc>
                <a:spcPts val="3360"/>
              </a:lnSpc>
              <a:buFont typeface="Arial"/>
              <a:buChar char="•"/>
            </a:pPr>
            <a:r>
              <a:rPr lang="en-US" sz="2400">
                <a:solidFill>
                  <a:srgbClr val="FFFFFF"/>
                </a:solidFill>
                <a:latin typeface="Source Sans Pro"/>
                <a:ea typeface="Source Sans Pro"/>
                <a:cs typeface="Source Sans Pro"/>
                <a:sym typeface="Source Sans Pro"/>
              </a:rPr>
              <a:t>Utilisés pour valider l'inscription ou la connexion</a:t>
            </a:r>
          </a:p>
          <a:p>
            <a:pPr algn="l">
              <a:lnSpc>
                <a:spcPts val="3360"/>
              </a:lnSpc>
            </a:pPr>
          </a:p>
          <a:p>
            <a:pPr algn="l">
              <a:lnSpc>
                <a:spcPts val="3360"/>
              </a:lnSpc>
            </a:pPr>
            <a:r>
              <a:rPr lang="en-US" sz="2400">
                <a:solidFill>
                  <a:srgbClr val="FFFFFF"/>
                </a:solidFill>
                <a:latin typeface="Source Sans Pro"/>
                <a:ea typeface="Source Sans Pro"/>
                <a:cs typeface="Source Sans Pro"/>
                <a:sym typeface="Source Sans Pro"/>
              </a:rPr>
              <a:t>Design moderne :</a:t>
            </a:r>
          </a:p>
          <a:p>
            <a:pPr algn="l" marL="518162" indent="-259081" lvl="1">
              <a:lnSpc>
                <a:spcPts val="3360"/>
              </a:lnSpc>
              <a:buFont typeface="Arial"/>
              <a:buChar char="•"/>
            </a:pPr>
            <a:r>
              <a:rPr lang="en-US" sz="2400">
                <a:solidFill>
                  <a:srgbClr val="FFFFFF"/>
                </a:solidFill>
                <a:latin typeface="Source Sans Pro"/>
                <a:ea typeface="Source Sans Pro"/>
                <a:cs typeface="Source Sans Pro"/>
                <a:sym typeface="Source Sans Pro"/>
              </a:rPr>
              <a:t>Utilisation de MaterialCardView et de ConstraintLayout pour un design épuré et adaptable.</a:t>
            </a:r>
          </a:p>
          <a:p>
            <a:pPr algn="l">
              <a:lnSpc>
                <a:spcPts val="3360"/>
              </a:lnSpc>
            </a:pPr>
          </a:p>
          <a:p>
            <a:pPr algn="l">
              <a:lnSpc>
                <a:spcPts val="3360"/>
              </a:lnSpc>
            </a:pPr>
          </a:p>
          <a:p>
            <a:pPr algn="l">
              <a:lnSpc>
                <a:spcPts val="336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956197" y="4765065"/>
            <a:ext cx="2761650" cy="3211220"/>
          </a:xfrm>
          <a:custGeom>
            <a:avLst/>
            <a:gdLst/>
            <a:ahLst/>
            <a:cxnLst/>
            <a:rect r="r" b="b" t="t" l="l"/>
            <a:pathLst>
              <a:path h="3211220" w="2761650">
                <a:moveTo>
                  <a:pt x="0" y="0"/>
                </a:moveTo>
                <a:lnTo>
                  <a:pt x="2761649" y="0"/>
                </a:lnTo>
                <a:lnTo>
                  <a:pt x="2761649" y="3211220"/>
                </a:lnTo>
                <a:lnTo>
                  <a:pt x="0" y="32112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567779" y="5276856"/>
            <a:ext cx="2757636" cy="3211220"/>
          </a:xfrm>
          <a:custGeom>
            <a:avLst/>
            <a:gdLst/>
            <a:ahLst/>
            <a:cxnLst/>
            <a:rect r="r" b="b" t="t" l="l"/>
            <a:pathLst>
              <a:path h="3211220" w="2757636">
                <a:moveTo>
                  <a:pt x="0" y="0"/>
                </a:moveTo>
                <a:lnTo>
                  <a:pt x="2757636" y="0"/>
                </a:lnTo>
                <a:lnTo>
                  <a:pt x="2757636" y="3211221"/>
                </a:lnTo>
                <a:lnTo>
                  <a:pt x="0" y="32112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14487" y="2383389"/>
            <a:ext cx="1111152" cy="277788"/>
          </a:xfrm>
          <a:custGeom>
            <a:avLst/>
            <a:gdLst/>
            <a:ahLst/>
            <a:cxnLst/>
            <a:rect r="r" b="b" t="t" l="l"/>
            <a:pathLst>
              <a:path h="277788" w="1111152">
                <a:moveTo>
                  <a:pt x="0" y="0"/>
                </a:moveTo>
                <a:lnTo>
                  <a:pt x="1111152" y="0"/>
                </a:lnTo>
                <a:lnTo>
                  <a:pt x="1111152" y="277788"/>
                </a:lnTo>
                <a:lnTo>
                  <a:pt x="0" y="2777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414487" y="848795"/>
            <a:ext cx="17153292" cy="1005841"/>
          </a:xfrm>
          <a:prstGeom prst="rect">
            <a:avLst/>
          </a:prstGeom>
        </p:spPr>
        <p:txBody>
          <a:bodyPr anchor="t" rtlCol="false" tIns="0" lIns="0" bIns="0" rIns="0">
            <a:spAutoFit/>
          </a:bodyPr>
          <a:lstStyle/>
          <a:p>
            <a:pPr algn="l">
              <a:lnSpc>
                <a:spcPts val="3780"/>
              </a:lnSpc>
            </a:pPr>
            <a:r>
              <a:rPr lang="en-US" b="true" sz="3500">
                <a:solidFill>
                  <a:srgbClr val="FFFFFF"/>
                </a:solidFill>
                <a:latin typeface="Blogger Bold"/>
                <a:ea typeface="Blogger Bold"/>
                <a:cs typeface="Blogger Bold"/>
                <a:sym typeface="Blogger Bold"/>
              </a:rPr>
              <a:t>GESTION DES ERREURS DANS LES FONCTIONNALITÉS D'INSCRIPTION ET DE CONNEXION ET LA PAGE D ACCEUIL</a:t>
            </a:r>
          </a:p>
        </p:txBody>
      </p:sp>
      <p:sp>
        <p:nvSpPr>
          <p:cNvPr name="TextBox 7" id="7"/>
          <p:cNvSpPr txBox="true"/>
          <p:nvPr/>
        </p:nvSpPr>
        <p:spPr>
          <a:xfrm rot="0">
            <a:off x="866952" y="3468658"/>
            <a:ext cx="7245740" cy="405765"/>
          </a:xfrm>
          <a:prstGeom prst="rect">
            <a:avLst/>
          </a:prstGeom>
        </p:spPr>
        <p:txBody>
          <a:bodyPr anchor="t" rtlCol="false" tIns="0" lIns="0" bIns="0" rIns="0">
            <a:spAutoFit/>
          </a:bodyPr>
          <a:lstStyle/>
          <a:p>
            <a:pPr algn="l">
              <a:lnSpc>
                <a:spcPts val="3360"/>
              </a:lnSpc>
            </a:pPr>
          </a:p>
        </p:txBody>
      </p:sp>
      <p:sp>
        <p:nvSpPr>
          <p:cNvPr name="TextBox 8" id="8"/>
          <p:cNvSpPr txBox="true"/>
          <p:nvPr/>
        </p:nvSpPr>
        <p:spPr>
          <a:xfrm rot="0">
            <a:off x="3122459" y="2661177"/>
            <a:ext cx="12416898" cy="1566672"/>
          </a:xfrm>
          <a:prstGeom prst="rect">
            <a:avLst/>
          </a:prstGeom>
        </p:spPr>
        <p:txBody>
          <a:bodyPr anchor="t" rtlCol="false" tIns="0" lIns="0" bIns="0" rIns="0">
            <a:spAutoFit/>
          </a:bodyPr>
          <a:lstStyle/>
          <a:p>
            <a:pPr algn="ctr">
              <a:lnSpc>
                <a:spcPts val="3023"/>
              </a:lnSpc>
              <a:spcBef>
                <a:spcPct val="0"/>
              </a:spcBef>
            </a:pPr>
          </a:p>
          <a:p>
            <a:pPr algn="ctr">
              <a:lnSpc>
                <a:spcPts val="3023"/>
              </a:lnSpc>
              <a:spcBef>
                <a:spcPct val="0"/>
              </a:spcBef>
            </a:pPr>
            <a:r>
              <a:rPr lang="en-US" b="true" sz="2799">
                <a:solidFill>
                  <a:srgbClr val="FFFFFF"/>
                </a:solidFill>
                <a:latin typeface="Blogger Bold"/>
                <a:ea typeface="Blogger Bold"/>
                <a:cs typeface="Blogger Bold"/>
                <a:sym typeface="Blogger Bold"/>
              </a:rPr>
              <a:t>CHAMPS OBLIGATOIRES : LES CHAMPS EMAIL, MOT DE PASSE ET CONFIRMATION DOIVENT ÊTRE REMPLIS AINSI QUE LES CHAMPS POUR REMPLIR UNE TACHE. SINON, UN MESSAGE D’ERREUR EST AFFICHÉ :</a:t>
            </a:r>
          </a:p>
        </p:txBody>
      </p:sp>
      <p:sp>
        <p:nvSpPr>
          <p:cNvPr name="TextBox 9" id="9"/>
          <p:cNvSpPr txBox="true"/>
          <p:nvPr/>
        </p:nvSpPr>
        <p:spPr>
          <a:xfrm rot="0">
            <a:off x="414487" y="4684020"/>
            <a:ext cx="8916422" cy="1566672"/>
          </a:xfrm>
          <a:prstGeom prst="rect">
            <a:avLst/>
          </a:prstGeom>
        </p:spPr>
        <p:txBody>
          <a:bodyPr anchor="t" rtlCol="false" tIns="0" lIns="0" bIns="0" rIns="0">
            <a:spAutoFit/>
          </a:bodyPr>
          <a:lstStyle/>
          <a:p>
            <a:pPr algn="ctr">
              <a:lnSpc>
                <a:spcPts val="3023"/>
              </a:lnSpc>
            </a:pPr>
            <a:r>
              <a:rPr lang="en-US" b="true" sz="2799">
                <a:solidFill>
                  <a:srgbClr val="FFFFFF"/>
                </a:solidFill>
                <a:latin typeface="Blogger Bold"/>
                <a:ea typeface="Blogger Bold"/>
                <a:cs typeface="Blogger Bold"/>
                <a:sym typeface="Blogger Bold"/>
              </a:rPr>
              <a:t>VALIDATION DU MOT DE PASSE :</a:t>
            </a:r>
          </a:p>
          <a:p>
            <a:pPr algn="ctr">
              <a:lnSpc>
                <a:spcPts val="3023"/>
              </a:lnSpc>
            </a:pPr>
            <a:r>
              <a:rPr lang="en-US" sz="2799" b="true">
                <a:solidFill>
                  <a:srgbClr val="FFFFFF"/>
                </a:solidFill>
                <a:latin typeface="Blogger Bold"/>
                <a:ea typeface="Blogger Bold"/>
                <a:cs typeface="Blogger Bold"/>
                <a:sym typeface="Blogger Bold"/>
              </a:rPr>
              <a:t>Le mot de passe doit correspondre à la confirmation. Si ce n'est pas le cas</a:t>
            </a:r>
          </a:p>
          <a:p>
            <a:pPr algn="ctr">
              <a:lnSpc>
                <a:spcPts val="3023"/>
              </a:lnSpc>
              <a:spcBef>
                <a:spcPct val="0"/>
              </a:spcBef>
            </a:pPr>
          </a:p>
        </p:txBody>
      </p:sp>
      <p:sp>
        <p:nvSpPr>
          <p:cNvPr name="TextBox 10" id="10"/>
          <p:cNvSpPr txBox="true"/>
          <p:nvPr/>
        </p:nvSpPr>
        <p:spPr>
          <a:xfrm rot="0">
            <a:off x="8991133" y="4684020"/>
            <a:ext cx="8916422" cy="1566672"/>
          </a:xfrm>
          <a:prstGeom prst="rect">
            <a:avLst/>
          </a:prstGeom>
        </p:spPr>
        <p:txBody>
          <a:bodyPr anchor="t" rtlCol="false" tIns="0" lIns="0" bIns="0" rIns="0">
            <a:spAutoFit/>
          </a:bodyPr>
          <a:lstStyle/>
          <a:p>
            <a:pPr algn="ctr">
              <a:lnSpc>
                <a:spcPts val="3023"/>
              </a:lnSpc>
              <a:spcBef>
                <a:spcPct val="0"/>
              </a:spcBef>
            </a:pPr>
            <a:r>
              <a:rPr lang="en-US" b="true" sz="2799">
                <a:solidFill>
                  <a:srgbClr val="FFFFFF"/>
                </a:solidFill>
                <a:latin typeface="Blogger Bold"/>
                <a:ea typeface="Blogger Bold"/>
                <a:cs typeface="Blogger Bold"/>
                <a:sym typeface="Blogger Bold"/>
              </a:rPr>
              <a:t>FIREBASE IMPOSE QUE LE MOT DE PASSE COMPORTE AU MOINS 6 CARACTÈRES. SI CE CRITÈRE N’EST PAS RESPECTÉ, FIREBASE RENVOIE UNE EXCEPTION QUI EST AFFICHÉE À L'UTILISATEUR :</a:t>
            </a:r>
          </a:p>
        </p:txBody>
      </p:sp>
      <p:sp>
        <p:nvSpPr>
          <p:cNvPr name="TextBox 11" id="11"/>
          <p:cNvSpPr txBox="true"/>
          <p:nvPr/>
        </p:nvSpPr>
        <p:spPr>
          <a:xfrm rot="0">
            <a:off x="227578" y="6921405"/>
            <a:ext cx="8916422" cy="1185672"/>
          </a:xfrm>
          <a:prstGeom prst="rect">
            <a:avLst/>
          </a:prstGeom>
        </p:spPr>
        <p:txBody>
          <a:bodyPr anchor="t" rtlCol="false" tIns="0" lIns="0" bIns="0" rIns="0">
            <a:spAutoFit/>
          </a:bodyPr>
          <a:lstStyle/>
          <a:p>
            <a:pPr algn="ctr">
              <a:lnSpc>
                <a:spcPts val="3023"/>
              </a:lnSpc>
            </a:pPr>
            <a:r>
              <a:rPr lang="en-US" b="true" sz="2799">
                <a:solidFill>
                  <a:srgbClr val="FFFFFF"/>
                </a:solidFill>
                <a:latin typeface="Blogger Bold"/>
                <a:ea typeface="Blogger Bold"/>
                <a:cs typeface="Blogger Bold"/>
                <a:sym typeface="Blogger Bold"/>
              </a:rPr>
              <a:t>VALIDATION DES CHAMPS :</a:t>
            </a:r>
          </a:p>
          <a:p>
            <a:pPr algn="ctr">
              <a:lnSpc>
                <a:spcPts val="3023"/>
              </a:lnSpc>
              <a:spcBef>
                <a:spcPct val="0"/>
              </a:spcBef>
            </a:pPr>
            <a:r>
              <a:rPr lang="en-US" b="true" sz="2799">
                <a:solidFill>
                  <a:srgbClr val="FFFFFF"/>
                </a:solidFill>
                <a:latin typeface="Blogger Bold"/>
                <a:ea typeface="Blogger Bold"/>
                <a:cs typeface="Blogger Bold"/>
                <a:sym typeface="Blogger Bold"/>
              </a:rPr>
              <a:t>Vérifie si l'email et le mot de passe sont remplis avant de tenter la connexion :</a:t>
            </a:r>
          </a:p>
        </p:txBody>
      </p:sp>
      <p:sp>
        <p:nvSpPr>
          <p:cNvPr name="TextBox 12" id="12"/>
          <p:cNvSpPr txBox="true"/>
          <p:nvPr/>
        </p:nvSpPr>
        <p:spPr>
          <a:xfrm rot="0">
            <a:off x="9144000" y="6730905"/>
            <a:ext cx="8916422" cy="1566672"/>
          </a:xfrm>
          <a:prstGeom prst="rect">
            <a:avLst/>
          </a:prstGeom>
        </p:spPr>
        <p:txBody>
          <a:bodyPr anchor="t" rtlCol="false" tIns="0" lIns="0" bIns="0" rIns="0">
            <a:spAutoFit/>
          </a:bodyPr>
          <a:lstStyle/>
          <a:p>
            <a:pPr algn="ctr">
              <a:lnSpc>
                <a:spcPts val="3023"/>
              </a:lnSpc>
            </a:pPr>
            <a:r>
              <a:rPr lang="en-US" b="true" sz="2799">
                <a:solidFill>
                  <a:srgbClr val="FFFFFF"/>
                </a:solidFill>
                <a:latin typeface="Blogger Bold"/>
                <a:ea typeface="Blogger Bold"/>
                <a:cs typeface="Blogger Bold"/>
                <a:sym typeface="Blogger Bold"/>
              </a:rPr>
              <a:t>AUTHENTIFICATION AVEC FIREBASE :</a:t>
            </a:r>
          </a:p>
          <a:p>
            <a:pPr algn="ctr">
              <a:lnSpc>
                <a:spcPts val="3023"/>
              </a:lnSpc>
              <a:spcBef>
                <a:spcPct val="0"/>
              </a:spcBef>
            </a:pPr>
            <a:r>
              <a:rPr lang="en-US" b="true" sz="2799">
                <a:solidFill>
                  <a:srgbClr val="FFFFFF"/>
                </a:solidFill>
                <a:latin typeface="Blogger Bold"/>
                <a:ea typeface="Blogger Bold"/>
                <a:cs typeface="Blogger Bold"/>
                <a:sym typeface="Blogger Bold"/>
              </a:rPr>
              <a:t>Si l'utilisateur entre un email ou mot de passe incorrect, Firebase retourne une erreur, et un message approprié est affiché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DAGaDD9DuRc</dc:identifier>
  <dcterms:modified xsi:type="dcterms:W3CDTF">2011-08-01T06:04:30Z</dcterms:modified>
  <cp:revision>1</cp:revision>
  <dc:title>TODO LIST</dc:title>
</cp:coreProperties>
</file>